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71" r:id="rId4"/>
    <p:sldId id="258" r:id="rId5"/>
    <p:sldId id="364" r:id="rId6"/>
    <p:sldId id="259" r:id="rId7"/>
    <p:sldId id="335" r:id="rId8"/>
    <p:sldId id="260" r:id="rId9"/>
    <p:sldId id="261" r:id="rId10"/>
    <p:sldId id="352" r:id="rId11"/>
    <p:sldId id="353" r:id="rId12"/>
    <p:sldId id="354" r:id="rId13"/>
    <p:sldId id="365" r:id="rId14"/>
    <p:sldId id="366" r:id="rId15"/>
    <p:sldId id="281" r:id="rId16"/>
    <p:sldId id="355" r:id="rId17"/>
    <p:sldId id="356" r:id="rId18"/>
    <p:sldId id="357" r:id="rId19"/>
    <p:sldId id="358" r:id="rId20"/>
    <p:sldId id="359" r:id="rId21"/>
    <p:sldId id="360" r:id="rId22"/>
    <p:sldId id="362" r:id="rId23"/>
    <p:sldId id="363" r:id="rId24"/>
    <p:sldId id="367" r:id="rId25"/>
    <p:sldId id="368" r:id="rId2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14" y="540"/>
      </p:cViewPr>
      <p:guideLst>
        <p:guide orient="horz" pos="1620"/>
        <p:guide pos="2880"/>
      </p:guideLst>
    </p:cSldViewPr>
  </p:slideViewPr>
  <p:notesTextViewPr>
    <p:cViewPr>
      <p:scale>
        <a:sx n="1" d="1"/>
        <a:sy n="1" d="1"/>
      </p:scale>
      <p:origin x="0" y="0"/>
    </p:cViewPr>
  </p:notesTextViewPr>
  <p:sorterViewPr>
    <p:cViewPr>
      <p:scale>
        <a:sx n="100" d="100"/>
        <a:sy n="100" d="100"/>
      </p:scale>
      <p:origin x="0" y="103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48CE1C-C3CC-4A48-BE6B-1B51A7E1C09E}" type="doc">
      <dgm:prSet loTypeId="urn:microsoft.com/office/officeart/2005/8/layout/chevron1" loCatId="process" qsTypeId="urn:microsoft.com/office/officeart/2005/8/quickstyle/simple1" qsCatId="simple" csTypeId="urn:microsoft.com/office/officeart/2005/8/colors/accent1_2" csCatId="accent1" phldr="1"/>
      <dgm:spPr/>
    </dgm:pt>
    <dgm:pt modelId="{25E9A7EC-C3A6-4ACA-AAD7-3EF60F912291}">
      <dgm:prSet phldrT="[Text]"/>
      <dgm:spPr>
        <a:solidFill>
          <a:schemeClr val="accent1">
            <a:lumMod val="20000"/>
            <a:lumOff val="80000"/>
          </a:schemeClr>
        </a:solidFill>
        <a:ln w="25400">
          <a:solidFill>
            <a:schemeClr val="accent1"/>
          </a:solidFill>
        </a:ln>
      </dgm:spPr>
      <dgm:t>
        <a:bodyPr/>
        <a:lstStyle/>
        <a:p>
          <a:r>
            <a:rPr lang="en-US" b="0" i="0" u="none" dirty="0">
              <a:solidFill>
                <a:schemeClr val="tx1"/>
              </a:solidFill>
            </a:rPr>
            <a:t>Bringing seasoned fisheries</a:t>
          </a:r>
          <a:endParaRPr lang="en-US" dirty="0">
            <a:solidFill>
              <a:schemeClr val="tx1"/>
            </a:solidFill>
          </a:endParaRPr>
        </a:p>
      </dgm:t>
    </dgm:pt>
    <dgm:pt modelId="{EE3F490F-335A-4FB2-A281-9B1AFA6014B9}" type="parTrans" cxnId="{B5C3C102-77B8-4916-9A0D-81C85AFE1BF3}">
      <dgm:prSet/>
      <dgm:spPr/>
      <dgm:t>
        <a:bodyPr/>
        <a:lstStyle/>
        <a:p>
          <a:endParaRPr lang="en-US"/>
        </a:p>
      </dgm:t>
    </dgm:pt>
    <dgm:pt modelId="{672E50A5-4823-4BC1-A622-CC9DADB35A1B}" type="sibTrans" cxnId="{B5C3C102-77B8-4916-9A0D-81C85AFE1BF3}">
      <dgm:prSet/>
      <dgm:spPr/>
      <dgm:t>
        <a:bodyPr/>
        <a:lstStyle/>
        <a:p>
          <a:endParaRPr lang="en-US"/>
        </a:p>
      </dgm:t>
    </dgm:pt>
    <dgm:pt modelId="{BF40764B-FCAA-44E7-AEBD-413F54A951B8}">
      <dgm:prSet phldrT="[Text]"/>
      <dgm:spPr>
        <a:solidFill>
          <a:schemeClr val="accent1"/>
        </a:solidFill>
        <a:ln w="25400">
          <a:solidFill>
            <a:schemeClr val="accent1">
              <a:lumMod val="50000"/>
            </a:schemeClr>
          </a:solidFill>
        </a:ln>
      </dgm:spPr>
      <dgm:t>
        <a:bodyPr/>
        <a:lstStyle/>
        <a:p>
          <a:r>
            <a:rPr lang="en-US" dirty="0">
              <a:effectLst>
                <a:outerShdw blurRad="38100" dist="38100" dir="2700000" algn="tl">
                  <a:srgbClr val="000000">
                    <a:alpha val="43137"/>
                  </a:srgbClr>
                </a:outerShdw>
              </a:effectLst>
            </a:rPr>
            <a:t>Work with pubic personnel </a:t>
          </a:r>
        </a:p>
      </dgm:t>
    </dgm:pt>
    <dgm:pt modelId="{AD9B2DCC-90E3-461C-849D-48F6265E3C39}" type="parTrans" cxnId="{F74997F6-3D20-4B4F-9778-DEF8D75691BD}">
      <dgm:prSet/>
      <dgm:spPr/>
      <dgm:t>
        <a:bodyPr/>
        <a:lstStyle/>
        <a:p>
          <a:endParaRPr lang="en-US"/>
        </a:p>
      </dgm:t>
    </dgm:pt>
    <dgm:pt modelId="{2124D726-1F75-4E9A-93C6-C967E03DA560}" type="sibTrans" cxnId="{F74997F6-3D20-4B4F-9778-DEF8D75691BD}">
      <dgm:prSet/>
      <dgm:spPr/>
      <dgm:t>
        <a:bodyPr/>
        <a:lstStyle/>
        <a:p>
          <a:endParaRPr lang="en-US"/>
        </a:p>
      </dgm:t>
    </dgm:pt>
    <dgm:pt modelId="{0C49EF50-0910-4B55-AB40-D32898F598A4}">
      <dgm:prSet phldrT="[Text]"/>
      <dgm:spPr>
        <a:solidFill>
          <a:schemeClr val="accent1">
            <a:lumMod val="20000"/>
            <a:lumOff val="80000"/>
          </a:schemeClr>
        </a:solidFill>
        <a:ln w="25400">
          <a:solidFill>
            <a:schemeClr val="accent1"/>
          </a:solidFill>
        </a:ln>
      </dgm:spPr>
      <dgm:t>
        <a:bodyPr/>
        <a:lstStyle/>
        <a:p>
          <a:r>
            <a:rPr lang="en-US" dirty="0">
              <a:solidFill>
                <a:schemeClr val="tx1"/>
              </a:solidFill>
            </a:rPr>
            <a:t>Work with passionate people.</a:t>
          </a:r>
        </a:p>
      </dgm:t>
    </dgm:pt>
    <dgm:pt modelId="{51195A84-67C0-46AE-9021-87FE9192C5D1}" type="parTrans" cxnId="{F3DCEF95-9C4A-4B2F-A6FE-51ABBCC5A567}">
      <dgm:prSet/>
      <dgm:spPr/>
      <dgm:t>
        <a:bodyPr/>
        <a:lstStyle/>
        <a:p>
          <a:endParaRPr lang="en-US"/>
        </a:p>
      </dgm:t>
    </dgm:pt>
    <dgm:pt modelId="{F8B103EF-0050-4120-A6A7-646FB3463315}" type="sibTrans" cxnId="{F3DCEF95-9C4A-4B2F-A6FE-51ABBCC5A567}">
      <dgm:prSet/>
      <dgm:spPr/>
      <dgm:t>
        <a:bodyPr/>
        <a:lstStyle/>
        <a:p>
          <a:endParaRPr lang="en-US"/>
        </a:p>
      </dgm:t>
    </dgm:pt>
    <dgm:pt modelId="{ACDA42E9-D585-4F93-9C84-41472DDA84D9}">
      <dgm:prSet phldrT="[Text]"/>
      <dgm:spPr>
        <a:solidFill>
          <a:schemeClr val="accent1">
            <a:lumMod val="20000"/>
            <a:lumOff val="80000"/>
          </a:schemeClr>
        </a:solidFill>
        <a:ln w="25400">
          <a:solidFill>
            <a:schemeClr val="accent1"/>
          </a:solidFill>
        </a:ln>
      </dgm:spPr>
      <dgm:t>
        <a:bodyPr/>
        <a:lstStyle/>
        <a:p>
          <a:r>
            <a:rPr lang="en-US" dirty="0">
              <a:solidFill>
                <a:schemeClr val="tx1"/>
              </a:solidFill>
            </a:rPr>
            <a:t>Bring in business and finance partners </a:t>
          </a:r>
        </a:p>
      </dgm:t>
    </dgm:pt>
    <dgm:pt modelId="{559715B5-5DDE-4CB3-A75A-62AEC7CAEFFF}" type="parTrans" cxnId="{D7EBB97F-F3B2-4B04-9688-31C57D94AD54}">
      <dgm:prSet/>
      <dgm:spPr/>
      <dgm:t>
        <a:bodyPr/>
        <a:lstStyle/>
        <a:p>
          <a:endParaRPr lang="en-US"/>
        </a:p>
      </dgm:t>
    </dgm:pt>
    <dgm:pt modelId="{3E4A059C-EE7B-434A-9594-69D6AD8A03C2}" type="sibTrans" cxnId="{D7EBB97F-F3B2-4B04-9688-31C57D94AD54}">
      <dgm:prSet/>
      <dgm:spPr/>
      <dgm:t>
        <a:bodyPr/>
        <a:lstStyle/>
        <a:p>
          <a:endParaRPr lang="en-US"/>
        </a:p>
      </dgm:t>
    </dgm:pt>
    <dgm:pt modelId="{AD5F895B-4E5E-4D8F-B36C-329A6334884A}" type="pres">
      <dgm:prSet presAssocID="{F248CE1C-C3CC-4A48-BE6B-1B51A7E1C09E}" presName="Name0" presStyleCnt="0">
        <dgm:presLayoutVars>
          <dgm:dir/>
          <dgm:animLvl val="lvl"/>
          <dgm:resizeHandles val="exact"/>
        </dgm:presLayoutVars>
      </dgm:prSet>
      <dgm:spPr/>
    </dgm:pt>
    <dgm:pt modelId="{BC5C9942-116C-40CF-8A3B-056CD2837B1B}" type="pres">
      <dgm:prSet presAssocID="{25E9A7EC-C3A6-4ACA-AAD7-3EF60F912291}" presName="parTxOnly" presStyleLbl="node1" presStyleIdx="0" presStyleCnt="4" custLinFactNeighborX="-1718" custLinFactNeighborY="-775">
        <dgm:presLayoutVars>
          <dgm:chMax val="0"/>
          <dgm:chPref val="0"/>
          <dgm:bulletEnabled val="1"/>
        </dgm:presLayoutVars>
      </dgm:prSet>
      <dgm:spPr/>
    </dgm:pt>
    <dgm:pt modelId="{9E9F1775-24F4-4D93-9E12-606CD14E06A0}" type="pres">
      <dgm:prSet presAssocID="{672E50A5-4823-4BC1-A622-CC9DADB35A1B}" presName="parTxOnlySpace" presStyleCnt="0"/>
      <dgm:spPr/>
    </dgm:pt>
    <dgm:pt modelId="{A8BC982F-EE18-46A6-88BC-D5AA38B79CCD}" type="pres">
      <dgm:prSet presAssocID="{ACDA42E9-D585-4F93-9C84-41472DDA84D9}" presName="parTxOnly" presStyleLbl="node1" presStyleIdx="1" presStyleCnt="4">
        <dgm:presLayoutVars>
          <dgm:chMax val="0"/>
          <dgm:chPref val="0"/>
          <dgm:bulletEnabled val="1"/>
        </dgm:presLayoutVars>
      </dgm:prSet>
      <dgm:spPr/>
    </dgm:pt>
    <dgm:pt modelId="{B339867F-F541-4962-9765-993313D9EC0C}" type="pres">
      <dgm:prSet presAssocID="{3E4A059C-EE7B-434A-9594-69D6AD8A03C2}" presName="parTxOnlySpace" presStyleCnt="0"/>
      <dgm:spPr/>
    </dgm:pt>
    <dgm:pt modelId="{BED79BD0-53F0-4A81-9EFC-06B1FF127DC6}" type="pres">
      <dgm:prSet presAssocID="{BF40764B-FCAA-44E7-AEBD-413F54A951B8}" presName="parTxOnly" presStyleLbl="node1" presStyleIdx="2" presStyleCnt="4">
        <dgm:presLayoutVars>
          <dgm:chMax val="0"/>
          <dgm:chPref val="0"/>
          <dgm:bulletEnabled val="1"/>
        </dgm:presLayoutVars>
      </dgm:prSet>
      <dgm:spPr/>
    </dgm:pt>
    <dgm:pt modelId="{DD23A732-B98A-4AED-8ED1-A9B29A0AC6FE}" type="pres">
      <dgm:prSet presAssocID="{2124D726-1F75-4E9A-93C6-C967E03DA560}" presName="parTxOnlySpace" presStyleCnt="0"/>
      <dgm:spPr/>
    </dgm:pt>
    <dgm:pt modelId="{CDC0A61C-B175-4043-972C-7F2A2447DB4C}" type="pres">
      <dgm:prSet presAssocID="{0C49EF50-0910-4B55-AB40-D32898F598A4}" presName="parTxOnly" presStyleLbl="node1" presStyleIdx="3" presStyleCnt="4">
        <dgm:presLayoutVars>
          <dgm:chMax val="0"/>
          <dgm:chPref val="0"/>
          <dgm:bulletEnabled val="1"/>
        </dgm:presLayoutVars>
      </dgm:prSet>
      <dgm:spPr/>
    </dgm:pt>
  </dgm:ptLst>
  <dgm:cxnLst>
    <dgm:cxn modelId="{B5C3C102-77B8-4916-9A0D-81C85AFE1BF3}" srcId="{F248CE1C-C3CC-4A48-BE6B-1B51A7E1C09E}" destId="{25E9A7EC-C3A6-4ACA-AAD7-3EF60F912291}" srcOrd="0" destOrd="0" parTransId="{EE3F490F-335A-4FB2-A281-9B1AFA6014B9}" sibTransId="{672E50A5-4823-4BC1-A622-CC9DADB35A1B}"/>
    <dgm:cxn modelId="{C558C73C-CC3F-4094-8748-DB4855064FBB}" type="presOf" srcId="{0C49EF50-0910-4B55-AB40-D32898F598A4}" destId="{CDC0A61C-B175-4043-972C-7F2A2447DB4C}" srcOrd="0" destOrd="0" presId="urn:microsoft.com/office/officeart/2005/8/layout/chevron1"/>
    <dgm:cxn modelId="{207F6965-0C80-41E5-A7C7-64B2A1A1A78D}" type="presOf" srcId="{F248CE1C-C3CC-4A48-BE6B-1B51A7E1C09E}" destId="{AD5F895B-4E5E-4D8F-B36C-329A6334884A}" srcOrd="0" destOrd="0" presId="urn:microsoft.com/office/officeart/2005/8/layout/chevron1"/>
    <dgm:cxn modelId="{D7EBB97F-F3B2-4B04-9688-31C57D94AD54}" srcId="{F248CE1C-C3CC-4A48-BE6B-1B51A7E1C09E}" destId="{ACDA42E9-D585-4F93-9C84-41472DDA84D9}" srcOrd="1" destOrd="0" parTransId="{559715B5-5DDE-4CB3-A75A-62AEC7CAEFFF}" sibTransId="{3E4A059C-EE7B-434A-9594-69D6AD8A03C2}"/>
    <dgm:cxn modelId="{F3DCEF95-9C4A-4B2F-A6FE-51ABBCC5A567}" srcId="{F248CE1C-C3CC-4A48-BE6B-1B51A7E1C09E}" destId="{0C49EF50-0910-4B55-AB40-D32898F598A4}" srcOrd="3" destOrd="0" parTransId="{51195A84-67C0-46AE-9021-87FE9192C5D1}" sibTransId="{F8B103EF-0050-4120-A6A7-646FB3463315}"/>
    <dgm:cxn modelId="{E99999C5-4DBD-4FBA-A4E1-2BE5E48C8773}" type="presOf" srcId="{25E9A7EC-C3A6-4ACA-AAD7-3EF60F912291}" destId="{BC5C9942-116C-40CF-8A3B-056CD2837B1B}" srcOrd="0" destOrd="0" presId="urn:microsoft.com/office/officeart/2005/8/layout/chevron1"/>
    <dgm:cxn modelId="{270416D2-6B93-4EA5-BCC1-89F60412688F}" type="presOf" srcId="{ACDA42E9-D585-4F93-9C84-41472DDA84D9}" destId="{A8BC982F-EE18-46A6-88BC-D5AA38B79CCD}" srcOrd="0" destOrd="0" presId="urn:microsoft.com/office/officeart/2005/8/layout/chevron1"/>
    <dgm:cxn modelId="{799706F3-6766-4868-9B5B-B034FFCCB1D4}" type="presOf" srcId="{BF40764B-FCAA-44E7-AEBD-413F54A951B8}" destId="{BED79BD0-53F0-4A81-9EFC-06B1FF127DC6}" srcOrd="0" destOrd="0" presId="urn:microsoft.com/office/officeart/2005/8/layout/chevron1"/>
    <dgm:cxn modelId="{F74997F6-3D20-4B4F-9778-DEF8D75691BD}" srcId="{F248CE1C-C3CC-4A48-BE6B-1B51A7E1C09E}" destId="{BF40764B-FCAA-44E7-AEBD-413F54A951B8}" srcOrd="2" destOrd="0" parTransId="{AD9B2DCC-90E3-461C-849D-48F6265E3C39}" sibTransId="{2124D726-1F75-4E9A-93C6-C967E03DA560}"/>
    <dgm:cxn modelId="{954B98C5-3813-4DF6-BD9B-08527114AD43}" type="presParOf" srcId="{AD5F895B-4E5E-4D8F-B36C-329A6334884A}" destId="{BC5C9942-116C-40CF-8A3B-056CD2837B1B}" srcOrd="0" destOrd="0" presId="urn:microsoft.com/office/officeart/2005/8/layout/chevron1"/>
    <dgm:cxn modelId="{6745C53A-B839-462A-8A94-74FF9DF9206A}" type="presParOf" srcId="{AD5F895B-4E5E-4D8F-B36C-329A6334884A}" destId="{9E9F1775-24F4-4D93-9E12-606CD14E06A0}" srcOrd="1" destOrd="0" presId="urn:microsoft.com/office/officeart/2005/8/layout/chevron1"/>
    <dgm:cxn modelId="{1A3AD2BF-328E-4E9E-B4E3-C1A2A37F03E7}" type="presParOf" srcId="{AD5F895B-4E5E-4D8F-B36C-329A6334884A}" destId="{A8BC982F-EE18-46A6-88BC-D5AA38B79CCD}" srcOrd="2" destOrd="0" presId="urn:microsoft.com/office/officeart/2005/8/layout/chevron1"/>
    <dgm:cxn modelId="{8616A964-247E-4112-96BB-2B51AC20E295}" type="presParOf" srcId="{AD5F895B-4E5E-4D8F-B36C-329A6334884A}" destId="{B339867F-F541-4962-9765-993313D9EC0C}" srcOrd="3" destOrd="0" presId="urn:microsoft.com/office/officeart/2005/8/layout/chevron1"/>
    <dgm:cxn modelId="{B8493E82-A7B2-4FA5-B939-0D74CEE29787}" type="presParOf" srcId="{AD5F895B-4E5E-4D8F-B36C-329A6334884A}" destId="{BED79BD0-53F0-4A81-9EFC-06B1FF127DC6}" srcOrd="4" destOrd="0" presId="urn:microsoft.com/office/officeart/2005/8/layout/chevron1"/>
    <dgm:cxn modelId="{6C5ADA64-CEF6-4A8A-B07F-580A440525B5}" type="presParOf" srcId="{AD5F895B-4E5E-4D8F-B36C-329A6334884A}" destId="{DD23A732-B98A-4AED-8ED1-A9B29A0AC6FE}" srcOrd="5" destOrd="0" presId="urn:microsoft.com/office/officeart/2005/8/layout/chevron1"/>
    <dgm:cxn modelId="{DC7EACD7-D356-4E4E-9B66-F5D031E8CD5D}" type="presParOf" srcId="{AD5F895B-4E5E-4D8F-B36C-329A6334884A}" destId="{CDC0A61C-B175-4043-972C-7F2A2447DB4C}" srcOrd="6" destOrd="0" presId="urn:microsoft.com/office/officeart/2005/8/layout/chevron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C9942-116C-40CF-8A3B-056CD2837B1B}">
      <dsp:nvSpPr>
        <dsp:cNvPr id="0" name=""/>
        <dsp:cNvSpPr/>
      </dsp:nvSpPr>
      <dsp:spPr>
        <a:xfrm>
          <a:off x="0" y="256867"/>
          <a:ext cx="2111926" cy="844770"/>
        </a:xfrm>
        <a:prstGeom prst="chevron">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0" i="0" u="none" kern="1200" dirty="0">
              <a:solidFill>
                <a:schemeClr val="tx1"/>
              </a:solidFill>
            </a:rPr>
            <a:t>Bringing seasoned fisheries</a:t>
          </a:r>
          <a:endParaRPr lang="en-US" sz="1400" kern="1200" dirty="0">
            <a:solidFill>
              <a:schemeClr val="tx1"/>
            </a:solidFill>
          </a:endParaRPr>
        </a:p>
      </dsp:txBody>
      <dsp:txXfrm>
        <a:off x="422385" y="256867"/>
        <a:ext cx="1267156" cy="844770"/>
      </dsp:txXfrm>
    </dsp:sp>
    <dsp:sp modelId="{A8BC982F-EE18-46A6-88BC-D5AA38B79CCD}">
      <dsp:nvSpPr>
        <dsp:cNvPr id="0" name=""/>
        <dsp:cNvSpPr/>
      </dsp:nvSpPr>
      <dsp:spPr>
        <a:xfrm>
          <a:off x="1904362" y="263414"/>
          <a:ext cx="2111926" cy="844770"/>
        </a:xfrm>
        <a:prstGeom prst="chevron">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Bring in business and finance partners </a:t>
          </a:r>
        </a:p>
      </dsp:txBody>
      <dsp:txXfrm>
        <a:off x="2326747" y="263414"/>
        <a:ext cx="1267156" cy="844770"/>
      </dsp:txXfrm>
    </dsp:sp>
    <dsp:sp modelId="{BED79BD0-53F0-4A81-9EFC-06B1FF127DC6}">
      <dsp:nvSpPr>
        <dsp:cNvPr id="0" name=""/>
        <dsp:cNvSpPr/>
      </dsp:nvSpPr>
      <dsp:spPr>
        <a:xfrm>
          <a:off x="3805096" y="263414"/>
          <a:ext cx="2111926" cy="844770"/>
        </a:xfrm>
        <a:prstGeom prst="chevron">
          <a:avLst/>
        </a:prstGeom>
        <a:solidFill>
          <a:schemeClr val="accent1"/>
        </a:solidFill>
        <a:ln w="254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effectLst>
                <a:outerShdw blurRad="38100" dist="38100" dir="2700000" algn="tl">
                  <a:srgbClr val="000000">
                    <a:alpha val="43137"/>
                  </a:srgbClr>
                </a:outerShdw>
              </a:effectLst>
            </a:rPr>
            <a:t>Work with pubic personnel </a:t>
          </a:r>
        </a:p>
      </dsp:txBody>
      <dsp:txXfrm>
        <a:off x="4227481" y="263414"/>
        <a:ext cx="1267156" cy="844770"/>
      </dsp:txXfrm>
    </dsp:sp>
    <dsp:sp modelId="{CDC0A61C-B175-4043-972C-7F2A2447DB4C}">
      <dsp:nvSpPr>
        <dsp:cNvPr id="0" name=""/>
        <dsp:cNvSpPr/>
      </dsp:nvSpPr>
      <dsp:spPr>
        <a:xfrm>
          <a:off x="5705830" y="263414"/>
          <a:ext cx="2111926" cy="844770"/>
        </a:xfrm>
        <a:prstGeom prst="chevron">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Work with passionate people.</a:t>
          </a:r>
        </a:p>
      </dsp:txBody>
      <dsp:txXfrm>
        <a:off x="6128215" y="263414"/>
        <a:ext cx="1267156" cy="84477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F1D376-6F0F-4E94-8C0A-1045A5439856}" type="datetimeFigureOut">
              <a:rPr lang="en-US" smtClean="0"/>
              <a:t>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04730B-A68A-47D5-A45B-CBD018FC31B1}" type="slidenum">
              <a:rPr lang="en-US" smtClean="0"/>
              <a:t>‹#›</a:t>
            </a:fld>
            <a:endParaRPr lang="en-US"/>
          </a:p>
        </p:txBody>
      </p:sp>
    </p:spTree>
    <p:extLst>
      <p:ext uri="{BB962C8B-B14F-4D97-AF65-F5344CB8AC3E}">
        <p14:creationId xmlns:p14="http://schemas.microsoft.com/office/powerpoint/2010/main" val="1171850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04730B-A68A-47D5-A45B-CBD018FC31B1}" type="slidenum">
              <a:rPr lang="en-US" smtClean="0"/>
              <a:t>8</a:t>
            </a:fld>
            <a:endParaRPr lang="en-US"/>
          </a:p>
        </p:txBody>
      </p:sp>
    </p:spTree>
    <p:extLst>
      <p:ext uri="{BB962C8B-B14F-4D97-AF65-F5344CB8AC3E}">
        <p14:creationId xmlns:p14="http://schemas.microsoft.com/office/powerpoint/2010/main" val="610124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1" y="4779054"/>
            <a:ext cx="4267200" cy="76226"/>
          </a:xfrm>
          <a:prstGeom prst="rect">
            <a:avLst/>
          </a:prstGeom>
          <a:gradFill>
            <a:gsLst>
              <a:gs pos="50000">
                <a:schemeClr val="accent3"/>
              </a:gs>
              <a:gs pos="100000">
                <a:schemeClr val="bg1">
                  <a:lumMod val="100000"/>
                  <a:alpha val="0"/>
                </a:schemeClr>
              </a:gs>
            </a:gsLst>
            <a:lin ang="0" scaled="0"/>
          </a:grad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userDrawn="1"/>
        </p:nvSpPr>
        <p:spPr bwMode="auto">
          <a:xfrm>
            <a:off x="-1" y="4855280"/>
            <a:ext cx="4267200" cy="78670"/>
          </a:xfrm>
          <a:prstGeom prst="rect">
            <a:avLst/>
          </a:prstGeom>
          <a:gradFill>
            <a:gsLst>
              <a:gs pos="50000">
                <a:schemeClr val="accent2"/>
              </a:gs>
              <a:gs pos="100000">
                <a:schemeClr val="bg1">
                  <a:lumMod val="100000"/>
                  <a:alpha val="0"/>
                </a:schemeClr>
              </a:gs>
            </a:gsLst>
            <a:lin ang="0" scaled="0"/>
          </a:gradFill>
          <a:ln>
            <a:noFill/>
          </a:ln>
          <a:extLst/>
        </p:spPr>
        <p:txBody>
          <a:bodyPr vert="horz" wrap="square" lIns="91440" tIns="45720" rIns="91440" bIns="45720" numCol="1" anchor="t" anchorCtr="0" compatLnSpc="1">
            <a:prstTxWarp prst="textNoShape">
              <a:avLst/>
            </a:prstTxWarp>
          </a:bodyPr>
          <a:lstStyle/>
          <a:p>
            <a:endParaRPr lang="en-US"/>
          </a:p>
        </p:txBody>
      </p:sp>
      <p:sp>
        <p:nvSpPr>
          <p:cNvPr id="9" name="Rectangle 8"/>
          <p:cNvSpPr>
            <a:spLocks noChangeArrowheads="1"/>
          </p:cNvSpPr>
          <p:nvPr userDrawn="1"/>
        </p:nvSpPr>
        <p:spPr bwMode="auto">
          <a:xfrm>
            <a:off x="0" y="3790950"/>
            <a:ext cx="4267200" cy="988104"/>
          </a:xfrm>
          <a:prstGeom prst="rect">
            <a:avLst/>
          </a:prstGeom>
          <a:gradFill>
            <a:gsLst>
              <a:gs pos="50000">
                <a:schemeClr val="accent1"/>
              </a:gs>
              <a:gs pos="100000">
                <a:schemeClr val="bg1">
                  <a:lumMod val="100000"/>
                  <a:alpha val="0"/>
                </a:schemeClr>
              </a:gs>
            </a:gsLst>
            <a:lin ang="0" scaled="0"/>
          </a:gra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p:nvPr>
        </p:nvSpPr>
        <p:spPr>
          <a:xfrm>
            <a:off x="152400" y="3867150"/>
            <a:ext cx="7772400" cy="441312"/>
          </a:xfrm>
        </p:spPr>
        <p:txBody>
          <a:bodyPr>
            <a:normAutofit/>
          </a:bodyPr>
          <a:lstStyle>
            <a:lvl1pPr algn="l">
              <a:defRPr sz="2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 y="4308463"/>
            <a:ext cx="6400800" cy="381000"/>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067225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C6A866-0A23-491F-85A5-D120BEBA0BC2}" type="datetimeFigureOut">
              <a:rPr lang="en-US" smtClean="0"/>
              <a:t>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3314808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C6A866-0A23-491F-85A5-D120BEBA0BC2}" type="datetimeFigureOut">
              <a:rPr lang="en-US" smtClean="0"/>
              <a:t>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1129688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C6A866-0A23-491F-85A5-D120BEBA0BC2}" type="datetimeFigureOut">
              <a:rPr lang="en-US" smtClean="0"/>
              <a:t>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1079500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C6A866-0A23-491F-85A5-D120BEBA0BC2}" type="datetimeFigureOut">
              <a:rPr lang="en-US" smtClean="0"/>
              <a:t>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2627382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C6A866-0A23-491F-85A5-D120BEBA0BC2}" type="datetimeFigureOut">
              <a:rPr lang="en-US" smtClean="0"/>
              <a:t>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1491277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C6A866-0A23-491F-85A5-D120BEBA0BC2}" type="datetimeFigureOut">
              <a:rPr lang="en-US" smtClean="0"/>
              <a:t>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2261415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C6A866-0A23-491F-85A5-D120BEBA0BC2}" type="datetimeFigureOut">
              <a:rPr lang="en-US" smtClean="0"/>
              <a:t>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1575303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1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C6A866-0A23-491F-85A5-D120BEBA0BC2}" type="datetimeFigureOut">
              <a:rPr lang="en-US" smtClean="0"/>
              <a:t>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3395241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C6A866-0A23-491F-85A5-D120BEBA0BC2}" type="datetimeFigureOut">
              <a:rPr lang="en-US" smtClean="0"/>
              <a:t>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3075184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C6A866-0A23-491F-85A5-D120BEBA0BC2}" type="datetimeFigureOut">
              <a:rPr lang="en-US" smtClean="0"/>
              <a:t>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4C93B1-FCDD-4EE2-9D2A-962769FD0B9F}" type="slidenum">
              <a:rPr lang="en-US" smtClean="0"/>
              <a:t>‹#›</a:t>
            </a:fld>
            <a:endParaRPr lang="en-US"/>
          </a:p>
        </p:txBody>
      </p:sp>
    </p:spTree>
    <p:extLst>
      <p:ext uri="{BB962C8B-B14F-4D97-AF65-F5344CB8AC3E}">
        <p14:creationId xmlns:p14="http://schemas.microsoft.com/office/powerpoint/2010/main" val="2710695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10" name="Group 9"/>
          <p:cNvGrpSpPr/>
          <p:nvPr userDrawn="1"/>
        </p:nvGrpSpPr>
        <p:grpSpPr>
          <a:xfrm flipH="1">
            <a:off x="0" y="3"/>
            <a:ext cx="9144000" cy="1598756"/>
            <a:chOff x="685800" y="-3276600"/>
            <a:chExt cx="7842250" cy="1758950"/>
          </a:xfrm>
        </p:grpSpPr>
        <p:sp>
          <p:nvSpPr>
            <p:cNvPr id="11" name="Freeform 6"/>
            <p:cNvSpPr>
              <a:spLocks/>
            </p:cNvSpPr>
            <p:nvPr userDrawn="1"/>
          </p:nvSpPr>
          <p:spPr bwMode="auto">
            <a:xfrm>
              <a:off x="685800" y="-3276600"/>
              <a:ext cx="7842250" cy="1758950"/>
            </a:xfrm>
            <a:custGeom>
              <a:avLst/>
              <a:gdLst>
                <a:gd name="T0" fmla="*/ 0 w 2464"/>
                <a:gd name="T1" fmla="*/ 422 h 551"/>
                <a:gd name="T2" fmla="*/ 1008 w 2464"/>
                <a:gd name="T3" fmla="*/ 432 h 551"/>
                <a:gd name="T4" fmla="*/ 2464 w 2464"/>
                <a:gd name="T5" fmla="*/ 551 h 551"/>
                <a:gd name="T6" fmla="*/ 2464 w 2464"/>
                <a:gd name="T7" fmla="*/ 0 h 551"/>
                <a:gd name="T8" fmla="*/ 0 w 2464"/>
                <a:gd name="T9" fmla="*/ 0 h 551"/>
                <a:gd name="T10" fmla="*/ 0 w 2464"/>
                <a:gd name="T11" fmla="*/ 422 h 551"/>
              </a:gdLst>
              <a:ahLst/>
              <a:cxnLst>
                <a:cxn ang="0">
                  <a:pos x="T0" y="T1"/>
                </a:cxn>
                <a:cxn ang="0">
                  <a:pos x="T2" y="T3"/>
                </a:cxn>
                <a:cxn ang="0">
                  <a:pos x="T4" y="T5"/>
                </a:cxn>
                <a:cxn ang="0">
                  <a:pos x="T6" y="T7"/>
                </a:cxn>
                <a:cxn ang="0">
                  <a:pos x="T8" y="T9"/>
                </a:cxn>
                <a:cxn ang="0">
                  <a:pos x="T10" y="T11"/>
                </a:cxn>
              </a:cxnLst>
              <a:rect l="0" t="0" r="r" b="b"/>
              <a:pathLst>
                <a:path w="2464" h="551">
                  <a:moveTo>
                    <a:pt x="0" y="422"/>
                  </a:moveTo>
                  <a:cubicBezTo>
                    <a:pt x="258" y="452"/>
                    <a:pt x="595" y="467"/>
                    <a:pt x="1008" y="432"/>
                  </a:cubicBezTo>
                  <a:cubicBezTo>
                    <a:pt x="1834" y="363"/>
                    <a:pt x="2265" y="466"/>
                    <a:pt x="2464" y="551"/>
                  </a:cubicBezTo>
                  <a:cubicBezTo>
                    <a:pt x="2464" y="0"/>
                    <a:pt x="2464" y="0"/>
                    <a:pt x="2464" y="0"/>
                  </a:cubicBezTo>
                  <a:cubicBezTo>
                    <a:pt x="0" y="0"/>
                    <a:pt x="0" y="0"/>
                    <a:pt x="0" y="0"/>
                  </a:cubicBezTo>
                  <a:lnTo>
                    <a:pt x="0" y="42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p:cNvSpPr>
              <a:spLocks/>
            </p:cNvSpPr>
            <p:nvPr userDrawn="1"/>
          </p:nvSpPr>
          <p:spPr bwMode="auto">
            <a:xfrm>
              <a:off x="685800" y="-3276600"/>
              <a:ext cx="7842250" cy="1455738"/>
            </a:xfrm>
            <a:custGeom>
              <a:avLst/>
              <a:gdLst>
                <a:gd name="T0" fmla="*/ 2464 w 2464"/>
                <a:gd name="T1" fmla="*/ 35 h 456"/>
                <a:gd name="T2" fmla="*/ 1760 w 2464"/>
                <a:gd name="T3" fmla="*/ 0 h 456"/>
                <a:gd name="T4" fmla="*/ 0 w 2464"/>
                <a:gd name="T5" fmla="*/ 0 h 456"/>
                <a:gd name="T6" fmla="*/ 0 w 2464"/>
                <a:gd name="T7" fmla="*/ 380 h 456"/>
                <a:gd name="T8" fmla="*/ 1039 w 2464"/>
                <a:gd name="T9" fmla="*/ 384 h 456"/>
                <a:gd name="T10" fmla="*/ 2464 w 2464"/>
                <a:gd name="T11" fmla="*/ 456 h 456"/>
                <a:gd name="T12" fmla="*/ 2464 w 2464"/>
                <a:gd name="T13" fmla="*/ 35 h 456"/>
              </a:gdLst>
              <a:ahLst/>
              <a:cxnLst>
                <a:cxn ang="0">
                  <a:pos x="T0" y="T1"/>
                </a:cxn>
                <a:cxn ang="0">
                  <a:pos x="T2" y="T3"/>
                </a:cxn>
                <a:cxn ang="0">
                  <a:pos x="T4" y="T5"/>
                </a:cxn>
                <a:cxn ang="0">
                  <a:pos x="T6" y="T7"/>
                </a:cxn>
                <a:cxn ang="0">
                  <a:pos x="T8" y="T9"/>
                </a:cxn>
                <a:cxn ang="0">
                  <a:pos x="T10" y="T11"/>
                </a:cxn>
                <a:cxn ang="0">
                  <a:pos x="T12" y="T13"/>
                </a:cxn>
              </a:cxnLst>
              <a:rect l="0" t="0" r="r" b="b"/>
              <a:pathLst>
                <a:path w="2464" h="456">
                  <a:moveTo>
                    <a:pt x="2464" y="35"/>
                  </a:moveTo>
                  <a:cubicBezTo>
                    <a:pt x="1760" y="0"/>
                    <a:pt x="1760" y="0"/>
                    <a:pt x="1760" y="0"/>
                  </a:cubicBezTo>
                  <a:cubicBezTo>
                    <a:pt x="0" y="0"/>
                    <a:pt x="0" y="0"/>
                    <a:pt x="0" y="0"/>
                  </a:cubicBezTo>
                  <a:cubicBezTo>
                    <a:pt x="0" y="380"/>
                    <a:pt x="0" y="380"/>
                    <a:pt x="0" y="380"/>
                  </a:cubicBezTo>
                  <a:cubicBezTo>
                    <a:pt x="262" y="410"/>
                    <a:pt x="611" y="424"/>
                    <a:pt x="1039" y="384"/>
                  </a:cubicBezTo>
                  <a:cubicBezTo>
                    <a:pt x="1852" y="309"/>
                    <a:pt x="2260" y="386"/>
                    <a:pt x="2464" y="456"/>
                  </a:cubicBezTo>
                  <a:lnTo>
                    <a:pt x="2464"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8"/>
            <p:cNvSpPr>
              <a:spLocks/>
            </p:cNvSpPr>
            <p:nvPr userDrawn="1"/>
          </p:nvSpPr>
          <p:spPr bwMode="auto">
            <a:xfrm>
              <a:off x="685800" y="-3276600"/>
              <a:ext cx="7842250" cy="1366838"/>
            </a:xfrm>
            <a:custGeom>
              <a:avLst/>
              <a:gdLst>
                <a:gd name="T0" fmla="*/ 2464 w 2464"/>
                <a:gd name="T1" fmla="*/ 35 h 428"/>
                <a:gd name="T2" fmla="*/ 1760 w 2464"/>
                <a:gd name="T3" fmla="*/ 0 h 428"/>
                <a:gd name="T4" fmla="*/ 0 w 2464"/>
                <a:gd name="T5" fmla="*/ 0 h 428"/>
                <a:gd name="T6" fmla="*/ 0 w 2464"/>
                <a:gd name="T7" fmla="*/ 392 h 428"/>
                <a:gd name="T8" fmla="*/ 1041 w 2464"/>
                <a:gd name="T9" fmla="*/ 381 h 428"/>
                <a:gd name="T10" fmla="*/ 2464 w 2464"/>
                <a:gd name="T11" fmla="*/ 428 h 428"/>
                <a:gd name="T12" fmla="*/ 2464 w 2464"/>
                <a:gd name="T13" fmla="*/ 35 h 428"/>
              </a:gdLst>
              <a:ahLst/>
              <a:cxnLst>
                <a:cxn ang="0">
                  <a:pos x="T0" y="T1"/>
                </a:cxn>
                <a:cxn ang="0">
                  <a:pos x="T2" y="T3"/>
                </a:cxn>
                <a:cxn ang="0">
                  <a:pos x="T4" y="T5"/>
                </a:cxn>
                <a:cxn ang="0">
                  <a:pos x="T6" y="T7"/>
                </a:cxn>
                <a:cxn ang="0">
                  <a:pos x="T8" y="T9"/>
                </a:cxn>
                <a:cxn ang="0">
                  <a:pos x="T10" y="T11"/>
                </a:cxn>
                <a:cxn ang="0">
                  <a:pos x="T12" y="T13"/>
                </a:cxn>
              </a:cxnLst>
              <a:rect l="0" t="0" r="r" b="b"/>
              <a:pathLst>
                <a:path w="2464" h="428">
                  <a:moveTo>
                    <a:pt x="2464" y="35"/>
                  </a:moveTo>
                  <a:cubicBezTo>
                    <a:pt x="1760" y="0"/>
                    <a:pt x="1760" y="0"/>
                    <a:pt x="1760" y="0"/>
                  </a:cubicBezTo>
                  <a:cubicBezTo>
                    <a:pt x="0" y="0"/>
                    <a:pt x="0" y="0"/>
                    <a:pt x="0" y="0"/>
                  </a:cubicBezTo>
                  <a:cubicBezTo>
                    <a:pt x="0" y="392"/>
                    <a:pt x="0" y="392"/>
                    <a:pt x="0" y="392"/>
                  </a:cubicBezTo>
                  <a:cubicBezTo>
                    <a:pt x="264" y="417"/>
                    <a:pt x="613" y="425"/>
                    <a:pt x="1041" y="381"/>
                  </a:cubicBezTo>
                  <a:cubicBezTo>
                    <a:pt x="1841" y="298"/>
                    <a:pt x="2253" y="363"/>
                    <a:pt x="2464" y="428"/>
                  </a:cubicBezTo>
                  <a:lnTo>
                    <a:pt x="2464" y="3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9"/>
            <p:cNvSpPr>
              <a:spLocks/>
            </p:cNvSpPr>
            <p:nvPr userDrawn="1"/>
          </p:nvSpPr>
          <p:spPr bwMode="auto">
            <a:xfrm>
              <a:off x="685800" y="-3276600"/>
              <a:ext cx="7842250" cy="1193800"/>
            </a:xfrm>
            <a:custGeom>
              <a:avLst/>
              <a:gdLst>
                <a:gd name="T0" fmla="*/ 2464 w 2464"/>
                <a:gd name="T1" fmla="*/ 0 h 374"/>
                <a:gd name="T2" fmla="*/ 0 w 2464"/>
                <a:gd name="T3" fmla="*/ 0 h 374"/>
                <a:gd name="T4" fmla="*/ 0 w 2464"/>
                <a:gd name="T5" fmla="*/ 346 h 374"/>
                <a:gd name="T6" fmla="*/ 1124 w 2464"/>
                <a:gd name="T7" fmla="*/ 322 h 374"/>
                <a:gd name="T8" fmla="*/ 2464 w 2464"/>
                <a:gd name="T9" fmla="*/ 333 h 374"/>
                <a:gd name="T10" fmla="*/ 2464 w 2464"/>
                <a:gd name="T11" fmla="*/ 0 h 374"/>
              </a:gdLst>
              <a:ahLst/>
              <a:cxnLst>
                <a:cxn ang="0">
                  <a:pos x="T0" y="T1"/>
                </a:cxn>
                <a:cxn ang="0">
                  <a:pos x="T2" y="T3"/>
                </a:cxn>
                <a:cxn ang="0">
                  <a:pos x="T4" y="T5"/>
                </a:cxn>
                <a:cxn ang="0">
                  <a:pos x="T6" y="T7"/>
                </a:cxn>
                <a:cxn ang="0">
                  <a:pos x="T8" y="T9"/>
                </a:cxn>
                <a:cxn ang="0">
                  <a:pos x="T10" y="T11"/>
                </a:cxn>
              </a:cxnLst>
              <a:rect l="0" t="0" r="r" b="b"/>
              <a:pathLst>
                <a:path w="2464" h="374">
                  <a:moveTo>
                    <a:pt x="2464" y="0"/>
                  </a:moveTo>
                  <a:cubicBezTo>
                    <a:pt x="0" y="0"/>
                    <a:pt x="0" y="0"/>
                    <a:pt x="0" y="0"/>
                  </a:cubicBezTo>
                  <a:cubicBezTo>
                    <a:pt x="0" y="346"/>
                    <a:pt x="0" y="346"/>
                    <a:pt x="0" y="346"/>
                  </a:cubicBezTo>
                  <a:cubicBezTo>
                    <a:pt x="268" y="371"/>
                    <a:pt x="627" y="374"/>
                    <a:pt x="1124" y="322"/>
                  </a:cubicBezTo>
                  <a:cubicBezTo>
                    <a:pt x="1842" y="246"/>
                    <a:pt x="2245" y="283"/>
                    <a:pt x="2464" y="333"/>
                  </a:cubicBezTo>
                  <a:lnTo>
                    <a:pt x="246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57150"/>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latin typeface="Microsoft Sans Serif" pitchFamily="34" charset="0"/>
                <a:cs typeface="Microsoft Sans Serif" pitchFamily="34" charset="0"/>
              </a:defRPr>
            </a:lvl1pPr>
          </a:lstStyle>
          <a:p>
            <a:fld id="{69C6A866-0A23-491F-85A5-D120BEBA0BC2}" type="datetimeFigureOut">
              <a:rPr lang="en-US" smtClean="0"/>
              <a:pPr/>
              <a:t>1/8/2019</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latin typeface="Microsoft Sans Serif" pitchFamily="34" charset="0"/>
                <a:cs typeface="Microsoft Sans Serif" pitchFamily="34" charset="0"/>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latin typeface="Microsoft Sans Serif" pitchFamily="34" charset="0"/>
                <a:cs typeface="Microsoft Sans Serif" pitchFamily="34" charset="0"/>
              </a:defRPr>
            </a:lvl1pPr>
          </a:lstStyle>
          <a:p>
            <a:fld id="{F54C93B1-FCDD-4EE2-9D2A-962769FD0B9F}" type="slidenum">
              <a:rPr lang="en-US" smtClean="0"/>
              <a:pPr/>
              <a:t>‹#›</a:t>
            </a:fld>
            <a:endParaRPr lang="en-US"/>
          </a:p>
        </p:txBody>
      </p:sp>
    </p:spTree>
    <p:extLst>
      <p:ext uri="{BB962C8B-B14F-4D97-AF65-F5344CB8AC3E}">
        <p14:creationId xmlns:p14="http://schemas.microsoft.com/office/powerpoint/2010/main" val="4080408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200" kern="1200">
          <a:solidFill>
            <a:schemeClr val="bg1"/>
          </a:solidFill>
          <a:latin typeface="Microsoft Sans Serif" pitchFamily="34" charset="0"/>
          <a:ea typeface="+mj-ea"/>
          <a:cs typeface="Microsoft Sans Serif"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icrosoft Sans Serif" pitchFamily="34" charset="0"/>
          <a:ea typeface="+mn-ea"/>
          <a:cs typeface="Microsoft Sans Serif"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icrosoft Sans Serif" pitchFamily="34" charset="0"/>
          <a:ea typeface="+mn-ea"/>
          <a:cs typeface="Microsoft Sans Serif"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icrosoft Sans Serif" pitchFamily="34" charset="0"/>
          <a:ea typeface="+mn-ea"/>
          <a:cs typeface="Microsoft Sans Serif"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icrosoft Sans Serif" pitchFamily="34" charset="0"/>
          <a:ea typeface="+mn-ea"/>
          <a:cs typeface="Microsoft Sans Serif"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icrosoft Sans Serif" pitchFamily="34" charset="0"/>
          <a:ea typeface="+mn-ea"/>
          <a:cs typeface="Microsoft Sans Serif"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Northwest Fisheries Enhancement</a:t>
            </a:r>
            <a:endParaRPr lang="en-US" dirty="0"/>
          </a:p>
        </p:txBody>
      </p:sp>
      <p:sp>
        <p:nvSpPr>
          <p:cNvPr id="3" name="Subtitle 2"/>
          <p:cNvSpPr>
            <a:spLocks noGrp="1"/>
          </p:cNvSpPr>
          <p:nvPr>
            <p:ph type="subTitle" idx="1"/>
          </p:nvPr>
        </p:nvSpPr>
        <p:spPr/>
        <p:txBody>
          <a:bodyPr/>
          <a:lstStyle/>
          <a:p>
            <a:r>
              <a:rPr lang="en-US" dirty="0"/>
              <a:t>Presentation- A Unique New Fisheries Enhancement Group</a:t>
            </a:r>
          </a:p>
        </p:txBody>
      </p:sp>
    </p:spTree>
    <p:extLst>
      <p:ext uri="{BB962C8B-B14F-4D97-AF65-F5344CB8AC3E}">
        <p14:creationId xmlns:p14="http://schemas.microsoft.com/office/powerpoint/2010/main" val="2721364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NWFE Overview</a:t>
            </a:r>
            <a:endParaRPr lang="en-US" dirty="0"/>
          </a:p>
        </p:txBody>
      </p:sp>
      <p:sp>
        <p:nvSpPr>
          <p:cNvPr id="3" name="Content Placeholder 2"/>
          <p:cNvSpPr>
            <a:spLocks noGrp="1"/>
          </p:cNvSpPr>
          <p:nvPr>
            <p:ph idx="1"/>
          </p:nvPr>
        </p:nvSpPr>
        <p:spPr>
          <a:xfrm>
            <a:off x="457200" y="1962150"/>
            <a:ext cx="4191000" cy="2590800"/>
          </a:xfrm>
        </p:spPr>
        <p:txBody>
          <a:bodyPr>
            <a:normAutofit fontScale="47500" lnSpcReduction="20000"/>
          </a:bodyPr>
          <a:lstStyle/>
          <a:p>
            <a:pPr fontAlgn="base"/>
            <a:r>
              <a:rPr lang="en-US" sz="2900" dirty="0"/>
              <a:t>A Unique New Fisheries Enhancement Group</a:t>
            </a:r>
          </a:p>
          <a:p>
            <a:pPr fontAlgn="base"/>
            <a:r>
              <a:rPr lang="en-US" sz="2900" dirty="0"/>
              <a:t>Build the most return for your mitigated responsibility</a:t>
            </a:r>
          </a:p>
          <a:p>
            <a:pPr fontAlgn="base"/>
            <a:r>
              <a:rPr lang="en-US" sz="2900" dirty="0"/>
              <a:t>Maintain or Reduce Rate Payer Cost</a:t>
            </a:r>
          </a:p>
          <a:p>
            <a:pPr fontAlgn="base"/>
            <a:r>
              <a:rPr lang="en-US" sz="2900" dirty="0"/>
              <a:t>Value Added Approach</a:t>
            </a:r>
          </a:p>
          <a:p>
            <a:pPr fontAlgn="base"/>
            <a:r>
              <a:rPr lang="en-US" sz="2900" dirty="0"/>
              <a:t>Utilize NGO efficiencies </a:t>
            </a:r>
          </a:p>
          <a:p>
            <a:pPr fontAlgn="base"/>
            <a:r>
              <a:rPr lang="en-US" sz="2900" dirty="0"/>
              <a:t>Recruit Partners</a:t>
            </a:r>
          </a:p>
          <a:p>
            <a:pPr fontAlgn="base"/>
            <a:r>
              <a:rPr lang="en-US" sz="2900" dirty="0"/>
              <a:t>Avoid Pitfalls of Contracting with your Regulatory Agency- </a:t>
            </a:r>
          </a:p>
          <a:p>
            <a:pPr fontAlgn="base"/>
            <a:r>
              <a:rPr lang="en-US" sz="2900" dirty="0"/>
              <a:t>Build Return on Investment</a:t>
            </a:r>
          </a:p>
          <a:p>
            <a:pPr fontAlgn="base"/>
            <a:r>
              <a:rPr lang="en-US" dirty="0">
                <a:solidFill>
                  <a:prstClr val="black"/>
                </a:solidFill>
              </a:rPr>
              <a:t>NWFE- creative programs towards Natural Origin and Hatchery management</a:t>
            </a:r>
            <a:endParaRPr lang="en-US" sz="2900" dirty="0"/>
          </a:p>
          <a:p>
            <a:endParaRPr lang="en-US" dirty="0"/>
          </a:p>
        </p:txBody>
      </p:sp>
      <p:sp>
        <p:nvSpPr>
          <p:cNvPr id="5" name="TextBox 4">
            <a:extLst>
              <a:ext uri="{FF2B5EF4-FFF2-40B4-BE49-F238E27FC236}">
                <a16:creationId xmlns:a16="http://schemas.microsoft.com/office/drawing/2014/main" id="{EDC4FCD3-2899-4EEC-9E97-09A318C32B43}"/>
              </a:ext>
            </a:extLst>
          </p:cNvPr>
          <p:cNvSpPr txBox="1"/>
          <p:nvPr/>
        </p:nvSpPr>
        <p:spPr>
          <a:xfrm>
            <a:off x="4800600" y="1962150"/>
            <a:ext cx="4343400" cy="2603790"/>
          </a:xfrm>
          <a:prstGeom prst="rect">
            <a:avLst/>
          </a:prstGeom>
          <a:noFill/>
        </p:spPr>
        <p:txBody>
          <a:bodyPr wrap="square" rtlCol="0">
            <a:spAutoFit/>
          </a:bodyPr>
          <a:lstStyle/>
          <a:p>
            <a:pPr marL="342900" lvl="0" indent="-342900" fontAlgn="base">
              <a:spcBef>
                <a:spcPct val="20000"/>
              </a:spcBef>
              <a:buFont typeface="Arial" pitchFamily="34" charset="0"/>
              <a:buChar char="•"/>
            </a:pPr>
            <a:r>
              <a:rPr lang="en-US" sz="1600" dirty="0">
                <a:solidFill>
                  <a:prstClr val="black"/>
                </a:solidFill>
                <a:latin typeface="Microsoft Sans Serif" pitchFamily="34" charset="0"/>
                <a:cs typeface="Microsoft Sans Serif" pitchFamily="34" charset="0"/>
              </a:rPr>
              <a:t>Pro-active Advocacy- Public Relations</a:t>
            </a:r>
          </a:p>
          <a:p>
            <a:pPr marL="342900" lvl="0" indent="-342900" fontAlgn="base">
              <a:spcBef>
                <a:spcPct val="20000"/>
              </a:spcBef>
              <a:buFont typeface="Arial" pitchFamily="34" charset="0"/>
              <a:buChar char="•"/>
            </a:pPr>
            <a:r>
              <a:rPr lang="en-US" sz="1600" dirty="0">
                <a:solidFill>
                  <a:prstClr val="black"/>
                </a:solidFill>
                <a:latin typeface="Microsoft Sans Serif" pitchFamily="34" charset="0"/>
                <a:cs typeface="Microsoft Sans Serif" pitchFamily="34" charset="0"/>
              </a:rPr>
              <a:t>Build Community Support</a:t>
            </a:r>
          </a:p>
          <a:p>
            <a:pPr marL="342900" lvl="0" indent="-342900" fontAlgn="base">
              <a:spcBef>
                <a:spcPct val="20000"/>
              </a:spcBef>
              <a:buFont typeface="Arial" pitchFamily="34" charset="0"/>
              <a:buChar char="•"/>
            </a:pPr>
            <a:r>
              <a:rPr lang="en-US" sz="1600" dirty="0">
                <a:solidFill>
                  <a:prstClr val="black"/>
                </a:solidFill>
                <a:latin typeface="Microsoft Sans Serif" pitchFamily="34" charset="0"/>
                <a:cs typeface="Microsoft Sans Serif" pitchFamily="34" charset="0"/>
              </a:rPr>
              <a:t>Drive Economic Impact</a:t>
            </a:r>
          </a:p>
          <a:p>
            <a:pPr marL="342900" lvl="0" indent="-342900" fontAlgn="base">
              <a:spcBef>
                <a:spcPct val="20000"/>
              </a:spcBef>
              <a:buFont typeface="Arial" pitchFamily="34" charset="0"/>
              <a:buChar char="•"/>
            </a:pPr>
            <a:r>
              <a:rPr lang="en-US" sz="1600" dirty="0">
                <a:solidFill>
                  <a:prstClr val="black"/>
                </a:solidFill>
                <a:latin typeface="Microsoft Sans Serif" pitchFamily="34" charset="0"/>
                <a:cs typeface="Microsoft Sans Serif" pitchFamily="34" charset="0"/>
              </a:rPr>
              <a:t>Best Practices for Hatchery and Natural Origin fish management.</a:t>
            </a:r>
          </a:p>
          <a:p>
            <a:pPr marL="342900" lvl="0" indent="-342900" fontAlgn="base">
              <a:spcBef>
                <a:spcPct val="20000"/>
              </a:spcBef>
              <a:buFont typeface="Arial" pitchFamily="34" charset="0"/>
              <a:buChar char="•"/>
            </a:pPr>
            <a:r>
              <a:rPr lang="en-US" sz="1600" dirty="0">
                <a:solidFill>
                  <a:prstClr val="black"/>
                </a:solidFill>
                <a:latin typeface="Microsoft Sans Serif" pitchFamily="34" charset="0"/>
                <a:cs typeface="Microsoft Sans Serif" pitchFamily="34" charset="0"/>
              </a:rPr>
              <a:t>Planning and regulatory reporting </a:t>
            </a:r>
          </a:p>
          <a:p>
            <a:pPr marL="342900" lvl="0" indent="-342900" fontAlgn="base">
              <a:spcBef>
                <a:spcPct val="20000"/>
              </a:spcBef>
              <a:buFont typeface="Arial" pitchFamily="34" charset="0"/>
              <a:buChar char="•"/>
            </a:pPr>
            <a:r>
              <a:rPr lang="en-US" sz="1600" dirty="0">
                <a:solidFill>
                  <a:prstClr val="black"/>
                </a:solidFill>
                <a:latin typeface="Microsoft Sans Serif" pitchFamily="34" charset="0"/>
                <a:cs typeface="Microsoft Sans Serif" pitchFamily="34" charset="0"/>
              </a:rPr>
              <a:t>Improve Results for your rate payers, customers and communities.</a:t>
            </a:r>
          </a:p>
          <a:p>
            <a:pPr lvl="0" fontAlgn="base">
              <a:spcBef>
                <a:spcPct val="20000"/>
              </a:spcBef>
            </a:pPr>
            <a:endParaRPr lang="en-US" sz="1600" b="1" dirty="0">
              <a:solidFill>
                <a:prstClr val="black"/>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2863906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NWFE- A Unique New Fisheries Enhancement Group</a:t>
            </a:r>
            <a:br>
              <a:rPr lang="en-US" dirty="0"/>
            </a:br>
            <a:endParaRPr lang="en-US" dirty="0"/>
          </a:p>
        </p:txBody>
      </p:sp>
      <p:sp>
        <p:nvSpPr>
          <p:cNvPr id="10" name="Content Placeholder 2"/>
          <p:cNvSpPr txBox="1">
            <a:spLocks/>
          </p:cNvSpPr>
          <p:nvPr/>
        </p:nvSpPr>
        <p:spPr>
          <a:xfrm>
            <a:off x="4572000" y="1559169"/>
            <a:ext cx="4572000" cy="3382769"/>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icrosoft Sans Serif" pitchFamily="34" charset="0"/>
                <a:ea typeface="+mn-ea"/>
                <a:cs typeface="Microsoft Sans Serif"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icrosoft Sans Serif" pitchFamily="34" charset="0"/>
                <a:ea typeface="+mn-ea"/>
                <a:cs typeface="Microsoft Sans Serif"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icrosoft Sans Serif" pitchFamily="34" charset="0"/>
                <a:ea typeface="+mn-ea"/>
                <a:cs typeface="Microsoft Sans Serif"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icrosoft Sans Serif" pitchFamily="34" charset="0"/>
                <a:ea typeface="+mn-ea"/>
                <a:cs typeface="Microsoft Sans Serif"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icrosoft Sans Serif" pitchFamily="34" charset="0"/>
                <a:ea typeface="+mn-ea"/>
                <a:cs typeface="Microsoft Sans Serif"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3400" dirty="0"/>
              <a:t>Working for you to meet new challenges</a:t>
            </a:r>
          </a:p>
          <a:p>
            <a:r>
              <a:rPr lang="en-US" sz="3400" dirty="0"/>
              <a:t>Building Public Private Partnerships, </a:t>
            </a:r>
          </a:p>
          <a:p>
            <a:r>
              <a:rPr lang="en-US" sz="3400" dirty="0"/>
              <a:t>Building competitive options</a:t>
            </a:r>
          </a:p>
          <a:p>
            <a:r>
              <a:rPr lang="en-US" sz="3400" dirty="0"/>
              <a:t>Value Added approach</a:t>
            </a:r>
          </a:p>
          <a:p>
            <a:r>
              <a:rPr lang="en-US" sz="3400" dirty="0"/>
              <a:t>Inside of the box with one side open, add to the box creativity</a:t>
            </a:r>
          </a:p>
          <a:p>
            <a:r>
              <a:rPr lang="en-US" sz="3400" dirty="0"/>
              <a:t>Bridging Aquaculture, Tribal and Stock Enhancement practices to Value engineer, Goal and Result driven through proven and modern best practices for your fisheries enhancement program</a:t>
            </a:r>
          </a:p>
          <a:p>
            <a:r>
              <a:rPr lang="en-US" sz="3400" dirty="0"/>
              <a:t>You won’t see this type of presentation from our competitors.</a:t>
            </a:r>
            <a:br>
              <a:rPr lang="en-US" dirty="0"/>
            </a:br>
            <a:endParaRPr lang="en-US" dirty="0"/>
          </a:p>
        </p:txBody>
      </p:sp>
      <p:pic>
        <p:nvPicPr>
          <p:cNvPr id="9"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532301">
            <a:off x="422896" y="1409443"/>
            <a:ext cx="1981198" cy="12348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899452">
            <a:off x="1289320" y="1921170"/>
            <a:ext cx="1981200" cy="17022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2"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1358532">
            <a:off x="2133807" y="2995364"/>
            <a:ext cx="1981199" cy="13019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144268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50"/>
            <a:ext cx="8229600" cy="779673"/>
          </a:xfrm>
        </p:spPr>
        <p:txBody>
          <a:bodyPr>
            <a:normAutofit/>
          </a:bodyPr>
          <a:lstStyle/>
          <a:p>
            <a:r>
              <a:rPr lang="en-US" sz="2000" dirty="0"/>
              <a:t>Is your contractor managing efficiently and towards your direction? Or just “need more money” and the results are concerning?</a:t>
            </a:r>
          </a:p>
        </p:txBody>
      </p:sp>
      <p:sp>
        <p:nvSpPr>
          <p:cNvPr id="4" name="Rectangle 3"/>
          <p:cNvSpPr/>
          <p:nvPr/>
        </p:nvSpPr>
        <p:spPr>
          <a:xfrm>
            <a:off x="2346960" y="2172627"/>
            <a:ext cx="5562600" cy="600581"/>
          </a:xfrm>
          <a:prstGeom prst="rect">
            <a:avLst/>
          </a:prstGeom>
          <a:solidFill>
            <a:schemeClr val="accent1">
              <a:lumMod val="20000"/>
              <a:lumOff val="80000"/>
            </a:schemeClr>
          </a:solidFill>
          <a:ln w="254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 </a:t>
            </a:r>
          </a:p>
        </p:txBody>
      </p:sp>
      <p:sp>
        <p:nvSpPr>
          <p:cNvPr id="5" name="Rectangle 4"/>
          <p:cNvSpPr/>
          <p:nvPr/>
        </p:nvSpPr>
        <p:spPr>
          <a:xfrm>
            <a:off x="1219200" y="2164058"/>
            <a:ext cx="792272" cy="618141"/>
          </a:xfrm>
          <a:prstGeom prst="rect">
            <a:avLst/>
          </a:prstGeom>
          <a:solidFill>
            <a:schemeClr val="accent1"/>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pitchFamily="34" charset="0"/>
                <a:ea typeface="+mn-ea"/>
                <a:cs typeface="Arial" pitchFamily="34" charset="0"/>
              </a:rPr>
              <a:t>2</a:t>
            </a:r>
          </a:p>
        </p:txBody>
      </p:sp>
      <p:sp>
        <p:nvSpPr>
          <p:cNvPr id="6" name="Rectangle 5"/>
          <p:cNvSpPr/>
          <p:nvPr/>
        </p:nvSpPr>
        <p:spPr>
          <a:xfrm>
            <a:off x="2346960" y="3121355"/>
            <a:ext cx="5562600" cy="600581"/>
          </a:xfrm>
          <a:prstGeom prst="rect">
            <a:avLst/>
          </a:prstGeom>
          <a:solidFill>
            <a:schemeClr val="accent1">
              <a:lumMod val="20000"/>
              <a:lumOff val="80000"/>
            </a:schemeClr>
          </a:solidFill>
          <a:ln w="254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 </a:t>
            </a:r>
          </a:p>
        </p:txBody>
      </p:sp>
      <p:sp>
        <p:nvSpPr>
          <p:cNvPr id="7" name="Rectangle 6"/>
          <p:cNvSpPr/>
          <p:nvPr/>
        </p:nvSpPr>
        <p:spPr>
          <a:xfrm>
            <a:off x="1219200" y="3112786"/>
            <a:ext cx="792272" cy="618141"/>
          </a:xfrm>
          <a:prstGeom prst="rect">
            <a:avLst/>
          </a:prstGeom>
          <a:solidFill>
            <a:schemeClr val="accent1"/>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pitchFamily="34" charset="0"/>
                <a:ea typeface="+mn-ea"/>
                <a:cs typeface="Arial" pitchFamily="34" charset="0"/>
              </a:rPr>
              <a:t>3</a:t>
            </a:r>
          </a:p>
        </p:txBody>
      </p:sp>
      <p:sp>
        <p:nvSpPr>
          <p:cNvPr id="8" name="Rectangle 7"/>
          <p:cNvSpPr/>
          <p:nvPr/>
        </p:nvSpPr>
        <p:spPr>
          <a:xfrm>
            <a:off x="2346960" y="4062493"/>
            <a:ext cx="5562600" cy="600581"/>
          </a:xfrm>
          <a:prstGeom prst="rect">
            <a:avLst/>
          </a:prstGeom>
          <a:solidFill>
            <a:schemeClr val="accent1">
              <a:lumMod val="20000"/>
              <a:lumOff val="80000"/>
            </a:schemeClr>
          </a:solidFill>
          <a:ln w="254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 </a:t>
            </a:r>
          </a:p>
        </p:txBody>
      </p:sp>
      <p:sp>
        <p:nvSpPr>
          <p:cNvPr id="9" name="Rectangle 8"/>
          <p:cNvSpPr/>
          <p:nvPr/>
        </p:nvSpPr>
        <p:spPr>
          <a:xfrm>
            <a:off x="1219200" y="4053924"/>
            <a:ext cx="792272" cy="618141"/>
          </a:xfrm>
          <a:prstGeom prst="rect">
            <a:avLst/>
          </a:prstGeom>
          <a:solidFill>
            <a:schemeClr val="accent1"/>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pitchFamily="34" charset="0"/>
                <a:ea typeface="+mn-ea"/>
                <a:cs typeface="Arial" pitchFamily="34" charset="0"/>
              </a:rPr>
              <a:t>4</a:t>
            </a:r>
          </a:p>
        </p:txBody>
      </p:sp>
      <p:sp>
        <p:nvSpPr>
          <p:cNvPr id="12" name="Rectangle 11"/>
          <p:cNvSpPr/>
          <p:nvPr/>
        </p:nvSpPr>
        <p:spPr>
          <a:xfrm>
            <a:off x="2354580" y="1208719"/>
            <a:ext cx="5562600" cy="600581"/>
          </a:xfrm>
          <a:prstGeom prst="rect">
            <a:avLst/>
          </a:prstGeom>
          <a:solidFill>
            <a:schemeClr val="accent1">
              <a:lumMod val="20000"/>
              <a:lumOff val="80000"/>
            </a:schemeClr>
          </a:solidFill>
          <a:ln w="254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 </a:t>
            </a:r>
          </a:p>
        </p:txBody>
      </p:sp>
      <p:sp>
        <p:nvSpPr>
          <p:cNvPr id="13" name="TextBox 12"/>
          <p:cNvSpPr txBox="1"/>
          <p:nvPr/>
        </p:nvSpPr>
        <p:spPr>
          <a:xfrm>
            <a:off x="2600961" y="1258245"/>
            <a:ext cx="4745824" cy="369332"/>
          </a:xfrm>
          <a:prstGeom prst="rect">
            <a:avLst/>
          </a:prstGeom>
          <a:noFill/>
        </p:spPr>
        <p:txBody>
          <a:bodyPr wrap="square" rtlCol="0">
            <a:spAutoFit/>
          </a:bodyPr>
          <a:lstStyle/>
          <a:p>
            <a:r>
              <a:rPr lang="en-US" dirty="0"/>
              <a:t>Value engineering to your goals and directions</a:t>
            </a:r>
            <a:endParaRPr lang="en-US" sz="2300" dirty="0">
              <a:latin typeface="Arial" pitchFamily="34" charset="0"/>
              <a:cs typeface="Arial" pitchFamily="34" charset="0"/>
            </a:endParaRPr>
          </a:p>
        </p:txBody>
      </p:sp>
      <p:sp>
        <p:nvSpPr>
          <p:cNvPr id="14" name="Rectangle 13"/>
          <p:cNvSpPr/>
          <p:nvPr/>
        </p:nvSpPr>
        <p:spPr>
          <a:xfrm>
            <a:off x="1226820" y="1200150"/>
            <a:ext cx="792272" cy="618141"/>
          </a:xfrm>
          <a:prstGeom prst="rect">
            <a:avLst/>
          </a:prstGeom>
          <a:solidFill>
            <a:schemeClr val="accent1"/>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pitchFamily="34" charset="0"/>
                <a:ea typeface="+mn-ea"/>
                <a:cs typeface="Arial" pitchFamily="34" charset="0"/>
              </a:rPr>
              <a:t>1</a:t>
            </a:r>
            <a:endParaRPr kumimoji="0" lang="en-US"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
        <p:nvSpPr>
          <p:cNvPr id="15" name="TextBox 14"/>
          <p:cNvSpPr txBox="1"/>
          <p:nvPr/>
        </p:nvSpPr>
        <p:spPr>
          <a:xfrm>
            <a:off x="2600960" y="2248450"/>
            <a:ext cx="4567583" cy="369332"/>
          </a:xfrm>
          <a:prstGeom prst="rect">
            <a:avLst/>
          </a:prstGeom>
          <a:noFill/>
        </p:spPr>
        <p:txBody>
          <a:bodyPr wrap="square" rtlCol="0">
            <a:spAutoFit/>
          </a:bodyPr>
          <a:lstStyle/>
          <a:p>
            <a:r>
              <a:rPr lang="en-US" dirty="0"/>
              <a:t>Cheaper, Better, Faster</a:t>
            </a:r>
            <a:endParaRPr lang="en-US" sz="2300" dirty="0">
              <a:latin typeface="Arial" pitchFamily="34" charset="0"/>
              <a:cs typeface="Arial" pitchFamily="34" charset="0"/>
            </a:endParaRPr>
          </a:p>
        </p:txBody>
      </p:sp>
      <p:sp>
        <p:nvSpPr>
          <p:cNvPr id="16" name="TextBox 15"/>
          <p:cNvSpPr txBox="1"/>
          <p:nvPr/>
        </p:nvSpPr>
        <p:spPr>
          <a:xfrm>
            <a:off x="2600960" y="4148436"/>
            <a:ext cx="4494695" cy="369332"/>
          </a:xfrm>
          <a:prstGeom prst="rect">
            <a:avLst/>
          </a:prstGeom>
          <a:noFill/>
        </p:spPr>
        <p:txBody>
          <a:bodyPr wrap="square" rtlCol="0">
            <a:spAutoFit/>
          </a:bodyPr>
          <a:lstStyle/>
          <a:p>
            <a:r>
              <a:rPr lang="en-US" dirty="0">
                <a:latin typeface="Arial" pitchFamily="34" charset="0"/>
                <a:cs typeface="Arial" pitchFamily="34" charset="0"/>
              </a:rPr>
              <a:t>A fresh new perspective in fisheries</a:t>
            </a:r>
          </a:p>
        </p:txBody>
      </p:sp>
      <p:sp>
        <p:nvSpPr>
          <p:cNvPr id="18" name="TextBox 17"/>
          <p:cNvSpPr txBox="1"/>
          <p:nvPr/>
        </p:nvSpPr>
        <p:spPr>
          <a:xfrm>
            <a:off x="2600960" y="3197178"/>
            <a:ext cx="4567583" cy="369332"/>
          </a:xfrm>
          <a:prstGeom prst="rect">
            <a:avLst/>
          </a:prstGeom>
          <a:noFill/>
        </p:spPr>
        <p:txBody>
          <a:bodyPr wrap="square" rtlCol="0">
            <a:spAutoFit/>
          </a:bodyPr>
          <a:lstStyle/>
          <a:p>
            <a:r>
              <a:rPr lang="en-US" dirty="0"/>
              <a:t>Goal and Results Oriented</a:t>
            </a:r>
            <a:endParaRPr lang="en-US" sz="2300" dirty="0">
              <a:latin typeface="Arial" pitchFamily="34" charset="0"/>
              <a:cs typeface="Arial" pitchFamily="34" charset="0"/>
            </a:endParaRPr>
          </a:p>
        </p:txBody>
      </p:sp>
    </p:spTree>
    <p:extLst>
      <p:ext uri="{BB962C8B-B14F-4D97-AF65-F5344CB8AC3E}">
        <p14:creationId xmlns:p14="http://schemas.microsoft.com/office/powerpoint/2010/main" val="4038013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9B9FD-FAE6-423B-99F2-4645F82F3FCB}"/>
              </a:ext>
            </a:extLst>
          </p:cNvPr>
          <p:cNvSpPr>
            <a:spLocks noGrp="1"/>
          </p:cNvSpPr>
          <p:nvPr>
            <p:ph type="title"/>
          </p:nvPr>
        </p:nvSpPr>
        <p:spPr/>
        <p:txBody>
          <a:bodyPr/>
          <a:lstStyle/>
          <a:p>
            <a:r>
              <a:rPr lang="en-US" dirty="0"/>
              <a:t>Crossing Borders</a:t>
            </a:r>
          </a:p>
        </p:txBody>
      </p:sp>
      <p:sp>
        <p:nvSpPr>
          <p:cNvPr id="3" name="Content Placeholder 2">
            <a:extLst>
              <a:ext uri="{FF2B5EF4-FFF2-40B4-BE49-F238E27FC236}">
                <a16:creationId xmlns:a16="http://schemas.microsoft.com/office/drawing/2014/main" id="{7B84BC3B-612A-4A33-BA1A-7E9E5E4291F7}"/>
              </a:ext>
            </a:extLst>
          </p:cNvPr>
          <p:cNvSpPr>
            <a:spLocks noGrp="1"/>
          </p:cNvSpPr>
          <p:nvPr>
            <p:ph idx="1"/>
          </p:nvPr>
        </p:nvSpPr>
        <p:spPr>
          <a:xfrm>
            <a:off x="457200" y="1428750"/>
            <a:ext cx="4191000" cy="4114800"/>
          </a:xfrm>
        </p:spPr>
        <p:txBody>
          <a:bodyPr>
            <a:normAutofit fontScale="70000" lnSpcReduction="20000"/>
          </a:bodyPr>
          <a:lstStyle/>
          <a:p>
            <a:pPr marL="0" indent="0">
              <a:buNone/>
            </a:pPr>
            <a:r>
              <a:rPr lang="en-US" sz="2300" dirty="0"/>
              <a:t>Cross Borders-  Consistent management from one state to another- with Best Practices for Hatchery and Natural Origin Conservation fish management without the constraints of borders and bureaucracy environment with the mobility of our NGO structure. Yet meeting local needs and reporting.</a:t>
            </a:r>
          </a:p>
          <a:p>
            <a:endParaRPr lang="en-US" sz="2300" dirty="0"/>
          </a:p>
          <a:p>
            <a:pPr marL="0" indent="0">
              <a:buNone/>
            </a:pPr>
            <a:r>
              <a:rPr lang="en-US" sz="2300" dirty="0"/>
              <a:t>Bringing seasoned fisheries, business, finance, public personnel and executives with a passion for fisheries enhancement in our waters of the Northwest to develop or strengthen programs to ensure and increase the adult return rates and their survival. </a:t>
            </a:r>
          </a:p>
          <a:p>
            <a:pPr marL="0" indent="0">
              <a:buNone/>
            </a:pPr>
            <a:br>
              <a:rPr lang="en-US" dirty="0"/>
            </a:br>
            <a:endParaRPr lang="en-US" dirty="0"/>
          </a:p>
        </p:txBody>
      </p:sp>
      <p:pic>
        <p:nvPicPr>
          <p:cNvPr id="7" name="Picture 6">
            <a:extLst>
              <a:ext uri="{FF2B5EF4-FFF2-40B4-BE49-F238E27FC236}">
                <a16:creationId xmlns:a16="http://schemas.microsoft.com/office/drawing/2014/main" id="{80F50BAA-4510-4A72-80C9-D87C9F2CF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1504950"/>
            <a:ext cx="4432041" cy="3048000"/>
          </a:xfrm>
          <a:prstGeom prst="rect">
            <a:avLst/>
          </a:prstGeom>
          <a:ln>
            <a:noFill/>
          </a:ln>
          <a:effectLst>
            <a:softEdge rad="112500"/>
          </a:effectLst>
        </p:spPr>
      </p:pic>
    </p:spTree>
    <p:extLst>
      <p:ext uri="{BB962C8B-B14F-4D97-AF65-F5344CB8AC3E}">
        <p14:creationId xmlns:p14="http://schemas.microsoft.com/office/powerpoint/2010/main" val="689852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NWFE Will Bring In The Right People</a:t>
            </a:r>
          </a:p>
        </p:txBody>
      </p:sp>
      <p:graphicFrame>
        <p:nvGraphicFramePr>
          <p:cNvPr id="4" name="Diagram 3"/>
          <p:cNvGraphicFramePr/>
          <p:nvPr>
            <p:extLst>
              <p:ext uri="{D42A27DB-BD31-4B8C-83A1-F6EECF244321}">
                <p14:modId xmlns:p14="http://schemas.microsoft.com/office/powerpoint/2010/main" val="1322522285"/>
              </p:ext>
            </p:extLst>
          </p:nvPr>
        </p:nvGraphicFramePr>
        <p:xfrm>
          <a:off x="685800" y="1892498"/>
          <a:ext cx="7821386" cy="137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769710" y="3940373"/>
            <a:ext cx="7536090" cy="1015663"/>
          </a:xfrm>
          <a:prstGeom prst="rect">
            <a:avLst/>
          </a:prstGeom>
          <a:noFill/>
        </p:spPr>
        <p:txBody>
          <a:bodyPr wrap="square" rtlCol="0">
            <a:spAutoFit/>
          </a:bodyPr>
          <a:lstStyle/>
          <a:p>
            <a:r>
              <a:rPr lang="en-US" sz="1200" dirty="0"/>
              <a:t>Providing Best Practices for Hatchery and Natural Origin fish management, meeting responsible, modern practices for hatchery and wild/ natural origin Salmon and Steelhead management. Utilizing innovation from practices that will improve Fish Health and Adult Returns. -Bridging Aquaculture and Stock Enhancement worlds,</a:t>
            </a:r>
          </a:p>
          <a:p>
            <a:r>
              <a:rPr lang="en-US" sz="1200" dirty="0"/>
              <a:t>Building return to you, your rate payers, customers, employees, the watershed communities through a Value -Added approach!</a:t>
            </a:r>
            <a:endParaRPr lang="en-US" sz="1200" i="1" dirty="0">
              <a:latin typeface="+mj-lt"/>
            </a:endParaRPr>
          </a:p>
        </p:txBody>
      </p:sp>
      <p:cxnSp>
        <p:nvCxnSpPr>
          <p:cNvPr id="6" name="Straight Connector 5"/>
          <p:cNvCxnSpPr/>
          <p:nvPr/>
        </p:nvCxnSpPr>
        <p:spPr>
          <a:xfrm rot="5400000" flipH="1">
            <a:off x="1372394" y="3491904"/>
            <a:ext cx="4572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flipH="1">
            <a:off x="3277394" y="3491904"/>
            <a:ext cx="4572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flipH="1">
            <a:off x="5201444" y="3491904"/>
            <a:ext cx="4572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flipH="1">
            <a:off x="7125494" y="3491904"/>
            <a:ext cx="4572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85800" y="1440418"/>
            <a:ext cx="7840890" cy="584775"/>
          </a:xfrm>
          <a:prstGeom prst="rect">
            <a:avLst/>
          </a:prstGeom>
          <a:noFill/>
        </p:spPr>
        <p:txBody>
          <a:bodyPr wrap="square" rtlCol="0">
            <a:spAutoFit/>
          </a:bodyPr>
          <a:lstStyle/>
          <a:p>
            <a:pPr algn="just"/>
            <a:r>
              <a:rPr lang="en-US" sz="1600" dirty="0"/>
              <a:t>Working with people of the Northwest to develop or strengthen programs to ensure and increase the adult return rates and their survival. </a:t>
            </a:r>
            <a:r>
              <a:rPr lang="en-US" sz="1600" i="1" dirty="0">
                <a:latin typeface="+mj-lt"/>
              </a:rPr>
              <a:t> </a:t>
            </a:r>
          </a:p>
        </p:txBody>
      </p:sp>
    </p:spTree>
    <p:extLst>
      <p:ext uri="{BB962C8B-B14F-4D97-AF65-F5344CB8AC3E}">
        <p14:creationId xmlns:p14="http://schemas.microsoft.com/office/powerpoint/2010/main" val="1216371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br>
              <a:rPr lang="en-US" b="1" dirty="0"/>
            </a:br>
            <a:br>
              <a:rPr lang="en-US" b="1" dirty="0"/>
            </a:br>
            <a:r>
              <a:rPr lang="en-US" b="1" dirty="0"/>
              <a:t>Build the most return for your Mitigated Funding. Maintain or Reduce Rate Payer Cost,</a:t>
            </a:r>
            <a:br>
              <a:rPr lang="en-US" dirty="0"/>
            </a:br>
            <a:br>
              <a:rPr lang="en-US" dirty="0"/>
            </a:br>
            <a:br>
              <a:rPr lang="en-US" dirty="0"/>
            </a:br>
            <a:endParaRPr lang="en-US" dirty="0"/>
          </a:p>
        </p:txBody>
      </p:sp>
      <p:grpSp>
        <p:nvGrpSpPr>
          <p:cNvPr id="4" name="Group 3"/>
          <p:cNvGrpSpPr/>
          <p:nvPr/>
        </p:nvGrpSpPr>
        <p:grpSpPr>
          <a:xfrm>
            <a:off x="1600200" y="1507611"/>
            <a:ext cx="2332403" cy="3181887"/>
            <a:chOff x="2010997" y="1443635"/>
            <a:chExt cx="2528263" cy="4598775"/>
          </a:xfrm>
        </p:grpSpPr>
        <p:sp>
          <p:nvSpPr>
            <p:cNvPr id="5" name="Cube 4"/>
            <p:cNvSpPr/>
            <p:nvPr/>
          </p:nvSpPr>
          <p:spPr>
            <a:xfrm>
              <a:off x="3033403" y="4695826"/>
              <a:ext cx="1505857" cy="134658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t>E</a:t>
              </a:r>
            </a:p>
          </p:txBody>
        </p:sp>
        <p:sp>
          <p:nvSpPr>
            <p:cNvPr id="6" name="Cube 5"/>
            <p:cNvSpPr/>
            <p:nvPr/>
          </p:nvSpPr>
          <p:spPr>
            <a:xfrm>
              <a:off x="3033403" y="3556385"/>
              <a:ext cx="1505857" cy="134658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t>V</a:t>
              </a:r>
            </a:p>
          </p:txBody>
        </p:sp>
        <p:sp>
          <p:nvSpPr>
            <p:cNvPr id="7" name="Cube 6"/>
            <p:cNvSpPr/>
            <p:nvPr/>
          </p:nvSpPr>
          <p:spPr>
            <a:xfrm rot="20779711">
              <a:off x="3033403" y="2256429"/>
              <a:ext cx="1505857" cy="134658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t>A</a:t>
              </a:r>
            </a:p>
          </p:txBody>
        </p:sp>
        <p:sp>
          <p:nvSpPr>
            <p:cNvPr id="8" name="Cube 7"/>
            <p:cNvSpPr/>
            <p:nvPr/>
          </p:nvSpPr>
          <p:spPr>
            <a:xfrm rot="20109008">
              <a:off x="2010997" y="1443635"/>
              <a:ext cx="1505857" cy="134658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t>S</a:t>
              </a:r>
            </a:p>
          </p:txBody>
        </p:sp>
      </p:grpSp>
      <p:sp>
        <p:nvSpPr>
          <p:cNvPr id="9" name="Rectangle 8"/>
          <p:cNvSpPr/>
          <p:nvPr/>
        </p:nvSpPr>
        <p:spPr>
          <a:xfrm>
            <a:off x="4343400" y="1657350"/>
            <a:ext cx="4800599" cy="3862596"/>
          </a:xfrm>
          <a:prstGeom prst="rect">
            <a:avLst/>
          </a:prstGeom>
        </p:spPr>
        <p:txBody>
          <a:bodyPr wrap="square">
            <a:spAutoFit/>
          </a:bodyPr>
          <a:lstStyle/>
          <a:p>
            <a:r>
              <a:rPr lang="en-US" sz="1100" dirty="0"/>
              <a:t>Hydroelectric industry changes drive mitigated funding management to more efficiency.</a:t>
            </a:r>
          </a:p>
          <a:p>
            <a:r>
              <a:rPr lang="en-US" sz="1100" dirty="0"/>
              <a:t>Cost maintenance, identify true cost, evaluate, restructure and Value engineer existing facilities and programs to increase efficiencies.</a:t>
            </a:r>
          </a:p>
          <a:p>
            <a:endParaRPr lang="en-US" sz="1100" dirty="0"/>
          </a:p>
          <a:p>
            <a:r>
              <a:rPr lang="en-US" sz="1100" dirty="0"/>
              <a:t>Creative project cost management, Value Engineering -Incentives to Contractor</a:t>
            </a:r>
          </a:p>
          <a:p>
            <a:endParaRPr lang="en-US" sz="1100" dirty="0"/>
          </a:p>
          <a:p>
            <a:r>
              <a:rPr lang="en-US" sz="1100" dirty="0"/>
              <a:t>Creative and incentivized employees, programs establish goals, re-organize to include full, part time and volunteer employee work force and training programs.</a:t>
            </a:r>
          </a:p>
          <a:p>
            <a:endParaRPr lang="en-US" sz="1100" dirty="0"/>
          </a:p>
          <a:p>
            <a:r>
              <a:rPr lang="en-US" sz="1100" dirty="0"/>
              <a:t>Adaptive Management practices</a:t>
            </a:r>
          </a:p>
          <a:p>
            <a:r>
              <a:rPr lang="en-US" sz="1100" dirty="0"/>
              <a:t>Improve efficiencies,</a:t>
            </a:r>
          </a:p>
          <a:p>
            <a:endParaRPr lang="en-US" sz="1100" dirty="0"/>
          </a:p>
          <a:p>
            <a:r>
              <a:rPr lang="en-US" sz="1100" dirty="0"/>
              <a:t>Reduce costs - Utilize NGO efficiencies</a:t>
            </a:r>
          </a:p>
          <a:p>
            <a:endParaRPr lang="en-US" sz="1100" dirty="0"/>
          </a:p>
          <a:p>
            <a:r>
              <a:rPr lang="en-US" sz="1100" dirty="0"/>
              <a:t>Sustainability means change.</a:t>
            </a:r>
          </a:p>
          <a:p>
            <a:endParaRPr lang="en-US" sz="1100" dirty="0"/>
          </a:p>
          <a:p>
            <a:r>
              <a:rPr lang="en-US" sz="1100" dirty="0"/>
              <a:t>Decrease wasteful and hidden spending </a:t>
            </a:r>
          </a:p>
          <a:p>
            <a:r>
              <a:rPr lang="en-US" sz="1100" dirty="0"/>
              <a:t>Value Added multi prong approach- </a:t>
            </a:r>
          </a:p>
          <a:p>
            <a:br>
              <a:rPr lang="en-US" dirty="0"/>
            </a:br>
            <a:r>
              <a:rPr lang="en-US" i="1" dirty="0"/>
              <a:t>. </a:t>
            </a:r>
          </a:p>
        </p:txBody>
      </p:sp>
    </p:spTree>
    <p:extLst>
      <p:ext uri="{BB962C8B-B14F-4D97-AF65-F5344CB8AC3E}">
        <p14:creationId xmlns:p14="http://schemas.microsoft.com/office/powerpoint/2010/main" val="449068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br>
              <a:rPr lang="en-US" b="1" dirty="0"/>
            </a:br>
            <a:r>
              <a:rPr lang="en-US" b="1" dirty="0"/>
              <a:t>NWFE - it’s NGO (nongovernmental organization) efficiencies </a:t>
            </a:r>
            <a:br>
              <a:rPr lang="en-US" dirty="0"/>
            </a:br>
            <a:br>
              <a:rPr lang="en-US" dirty="0"/>
            </a:br>
            <a:endParaRPr lang="en-US" dirty="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3400" y="1967332"/>
            <a:ext cx="2590800" cy="197083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3124200" y="1123950"/>
            <a:ext cx="5943600" cy="4267200"/>
          </a:xfrm>
        </p:spPr>
        <p:txBody>
          <a:bodyPr>
            <a:normAutofit fontScale="25000" lnSpcReduction="20000"/>
          </a:bodyPr>
          <a:lstStyle/>
          <a:p>
            <a:pPr marL="0" indent="0">
              <a:buNone/>
            </a:pPr>
            <a:r>
              <a:rPr lang="en-US" sz="4800" dirty="0"/>
              <a:t>NWFE-</a:t>
            </a:r>
          </a:p>
          <a:p>
            <a:pPr marL="0" indent="0">
              <a:buNone/>
            </a:pPr>
            <a:r>
              <a:rPr lang="en-US" sz="4000" dirty="0"/>
              <a:t>Is flexible in adapting to local situations and responding to local needs and therefore able to develop integrated projects, as well as sectoral projects. </a:t>
            </a:r>
          </a:p>
          <a:p>
            <a:pPr marL="0" indent="0">
              <a:buNone/>
            </a:pPr>
            <a:endParaRPr lang="en-US" sz="4000" dirty="0"/>
          </a:p>
          <a:p>
            <a:pPr marL="0" indent="0">
              <a:buNone/>
            </a:pPr>
            <a:r>
              <a:rPr lang="en-US" sz="4000" dirty="0"/>
              <a:t>Will enjoy good rapport with people and can render micro-assistance </a:t>
            </a:r>
          </a:p>
          <a:p>
            <a:pPr marL="0" indent="0">
              <a:buNone/>
            </a:pPr>
            <a:r>
              <a:rPr lang="en-US" sz="4000" dirty="0"/>
              <a:t>Can communicate at all levels, from the neighborhood to the top levels of government. </a:t>
            </a:r>
          </a:p>
          <a:p>
            <a:pPr marL="0" indent="0">
              <a:buNone/>
            </a:pPr>
            <a:endParaRPr lang="en-US" sz="4000" dirty="0"/>
          </a:p>
          <a:p>
            <a:pPr marL="0" indent="0">
              <a:buNone/>
            </a:pPr>
            <a:r>
              <a:rPr lang="en-US" sz="4000" dirty="0"/>
              <a:t>Can experiment freely with innovative approaches and, if necessary, to take risks. Can recruit both experts and highly motivated staff with fewer restrictions than the government. </a:t>
            </a:r>
          </a:p>
          <a:p>
            <a:pPr marL="0" indent="0">
              <a:buNone/>
            </a:pPr>
            <a:endParaRPr lang="en-US" sz="4000" dirty="0"/>
          </a:p>
          <a:p>
            <a:pPr marL="0" indent="0">
              <a:buNone/>
            </a:pPr>
            <a:r>
              <a:rPr lang="en-US" sz="4000" dirty="0"/>
              <a:t>Local accountability  &amp; Independent assessment of issues and problems</a:t>
            </a:r>
          </a:p>
          <a:p>
            <a:pPr marL="0" indent="0">
              <a:buNone/>
            </a:pPr>
            <a:endParaRPr lang="en-US" sz="4000" dirty="0"/>
          </a:p>
          <a:p>
            <a:pPr marL="0" indent="0">
              <a:buNone/>
            </a:pPr>
            <a:r>
              <a:rPr lang="en-US" sz="4000" dirty="0"/>
              <a:t>Expertise and advice in Reaching important constituencies</a:t>
            </a:r>
          </a:p>
          <a:p>
            <a:pPr marL="0" indent="0">
              <a:buNone/>
            </a:pPr>
            <a:endParaRPr lang="en-US" sz="4000" dirty="0"/>
          </a:p>
          <a:p>
            <a:pPr marL="0" indent="0">
              <a:buNone/>
            </a:pPr>
            <a:r>
              <a:rPr lang="en-US" sz="4000" dirty="0"/>
              <a:t>Provision and dissemination of information</a:t>
            </a:r>
          </a:p>
          <a:p>
            <a:pPr marL="0" indent="0">
              <a:buNone/>
            </a:pPr>
            <a:endParaRPr lang="en-US" sz="4000" dirty="0"/>
          </a:p>
          <a:p>
            <a:pPr marL="0" indent="0">
              <a:buNone/>
            </a:pPr>
            <a:r>
              <a:rPr lang="en-US" sz="4000" dirty="0"/>
              <a:t>Awareness-raising &amp; Private sector lower overhead, efficiency and effectiveness</a:t>
            </a:r>
          </a:p>
          <a:p>
            <a:pPr marL="0" indent="0">
              <a:buNone/>
            </a:pPr>
            <a:endParaRPr lang="en-US" sz="4000" dirty="0"/>
          </a:p>
          <a:p>
            <a:pPr marL="0" indent="0">
              <a:buNone/>
            </a:pPr>
            <a:r>
              <a:rPr lang="en-US" sz="4000" dirty="0"/>
              <a:t>Improved access to private, government, non-profit capital</a:t>
            </a:r>
          </a:p>
          <a:p>
            <a:pPr marL="0" indent="0">
              <a:buNone/>
            </a:pPr>
            <a:r>
              <a:rPr lang="en-US" sz="4000" dirty="0"/>
              <a:t>Asset management</a:t>
            </a:r>
          </a:p>
          <a:p>
            <a:pPr marL="0" indent="0">
              <a:buNone/>
            </a:pPr>
            <a:endParaRPr lang="en-US" sz="4000" dirty="0"/>
          </a:p>
          <a:p>
            <a:pPr marL="0" indent="0">
              <a:buNone/>
            </a:pPr>
            <a:r>
              <a:rPr lang="en-US" sz="4000" dirty="0"/>
              <a:t>Access to learnings from commercial fisheries management</a:t>
            </a:r>
          </a:p>
          <a:p>
            <a:pPr marL="0" indent="0">
              <a:buNone/>
            </a:pPr>
            <a:endParaRPr lang="en-US" sz="4000" dirty="0"/>
          </a:p>
          <a:p>
            <a:pPr marL="0" indent="0">
              <a:buNone/>
            </a:pPr>
            <a:r>
              <a:rPr lang="en-US" sz="4000" dirty="0"/>
              <a:t>Rapid and pragmatic deployment of private and public technology</a:t>
            </a:r>
          </a:p>
          <a:p>
            <a:pPr marL="0" indent="0">
              <a:buNone/>
            </a:pPr>
            <a:endParaRPr lang="en-US" sz="4000" dirty="0"/>
          </a:p>
          <a:p>
            <a:pPr marL="0" indent="0">
              <a:buNone/>
            </a:pPr>
            <a:r>
              <a:rPr lang="en-US" sz="4000" dirty="0"/>
              <a:t>Higher level private sector management capabilities</a:t>
            </a:r>
            <a:br>
              <a:rPr lang="en-US" sz="2000" dirty="0"/>
            </a:br>
            <a:endParaRPr lang="en-US" sz="2000" dirty="0"/>
          </a:p>
        </p:txBody>
      </p:sp>
    </p:spTree>
    <p:extLst>
      <p:ext uri="{BB962C8B-B14F-4D97-AF65-F5344CB8AC3E}">
        <p14:creationId xmlns:p14="http://schemas.microsoft.com/office/powerpoint/2010/main" val="2938317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a:t>
            </a:r>
          </a:p>
        </p:txBody>
      </p:sp>
      <p:grpSp>
        <p:nvGrpSpPr>
          <p:cNvPr id="34" name="Group 33"/>
          <p:cNvGrpSpPr/>
          <p:nvPr/>
        </p:nvGrpSpPr>
        <p:grpSpPr>
          <a:xfrm>
            <a:off x="5526323" y="3639661"/>
            <a:ext cx="279165" cy="747930"/>
            <a:chOff x="3740273" y="2155825"/>
            <a:chExt cx="762000" cy="2041525"/>
          </a:xfrm>
          <a:solidFill>
            <a:schemeClr val="accent1"/>
          </a:solidFill>
        </p:grpSpPr>
        <p:sp>
          <p:nvSpPr>
            <p:cNvPr id="66" name="Oval 14"/>
            <p:cNvSpPr>
              <a:spLocks noChangeArrowheads="1"/>
            </p:cNvSpPr>
            <p:nvPr/>
          </p:nvSpPr>
          <p:spPr bwMode="auto">
            <a:xfrm>
              <a:off x="3930773" y="2155825"/>
              <a:ext cx="381000" cy="382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5"/>
            <p:cNvSpPr>
              <a:spLocks/>
            </p:cNvSpPr>
            <p:nvPr/>
          </p:nvSpPr>
          <p:spPr bwMode="auto">
            <a:xfrm>
              <a:off x="3740273" y="2667000"/>
              <a:ext cx="762000" cy="1530350"/>
            </a:xfrm>
            <a:custGeom>
              <a:avLst/>
              <a:gdLst>
                <a:gd name="T0" fmla="*/ 40 w 48"/>
                <a:gd name="T1" fmla="*/ 0 h 96"/>
                <a:gd name="T2" fmla="*/ 8 w 48"/>
                <a:gd name="T3" fmla="*/ 0 h 96"/>
                <a:gd name="T4" fmla="*/ 0 w 48"/>
                <a:gd name="T5" fmla="*/ 8 h 96"/>
                <a:gd name="T6" fmla="*/ 0 w 48"/>
                <a:gd name="T7" fmla="*/ 40 h 96"/>
                <a:gd name="T8" fmla="*/ 8 w 48"/>
                <a:gd name="T9" fmla="*/ 48 h 96"/>
                <a:gd name="T10" fmla="*/ 8 w 48"/>
                <a:gd name="T11" fmla="*/ 96 h 96"/>
                <a:gd name="T12" fmla="*/ 40 w 48"/>
                <a:gd name="T13" fmla="*/ 96 h 96"/>
                <a:gd name="T14" fmla="*/ 40 w 48"/>
                <a:gd name="T15" fmla="*/ 48 h 96"/>
                <a:gd name="T16" fmla="*/ 48 w 48"/>
                <a:gd name="T17" fmla="*/ 40 h 96"/>
                <a:gd name="T18" fmla="*/ 48 w 48"/>
                <a:gd name="T19" fmla="*/ 8 h 96"/>
                <a:gd name="T20" fmla="*/ 40 w 48"/>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6">
                  <a:moveTo>
                    <a:pt x="40" y="0"/>
                  </a:moveTo>
                  <a:cubicBezTo>
                    <a:pt x="38" y="0"/>
                    <a:pt x="8" y="0"/>
                    <a:pt x="8" y="0"/>
                  </a:cubicBezTo>
                  <a:cubicBezTo>
                    <a:pt x="8" y="0"/>
                    <a:pt x="0" y="0"/>
                    <a:pt x="0" y="8"/>
                  </a:cubicBezTo>
                  <a:cubicBezTo>
                    <a:pt x="0" y="40"/>
                    <a:pt x="0" y="40"/>
                    <a:pt x="0" y="40"/>
                  </a:cubicBezTo>
                  <a:cubicBezTo>
                    <a:pt x="0" y="49"/>
                    <a:pt x="8" y="48"/>
                    <a:pt x="8" y="48"/>
                  </a:cubicBezTo>
                  <a:cubicBezTo>
                    <a:pt x="8" y="96"/>
                    <a:pt x="8" y="96"/>
                    <a:pt x="8" y="96"/>
                  </a:cubicBezTo>
                  <a:cubicBezTo>
                    <a:pt x="40" y="96"/>
                    <a:pt x="40" y="96"/>
                    <a:pt x="40" y="96"/>
                  </a:cubicBezTo>
                  <a:cubicBezTo>
                    <a:pt x="40" y="48"/>
                    <a:pt x="40" y="48"/>
                    <a:pt x="40" y="48"/>
                  </a:cubicBezTo>
                  <a:cubicBezTo>
                    <a:pt x="40" y="48"/>
                    <a:pt x="48" y="49"/>
                    <a:pt x="48" y="40"/>
                  </a:cubicBezTo>
                  <a:cubicBezTo>
                    <a:pt x="48" y="31"/>
                    <a:pt x="48" y="8"/>
                    <a:pt x="48" y="8"/>
                  </a:cubicBezTo>
                  <a:cubicBezTo>
                    <a:pt x="48" y="8"/>
                    <a:pt x="48"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8" name="Group 67"/>
          <p:cNvGrpSpPr/>
          <p:nvPr/>
        </p:nvGrpSpPr>
        <p:grpSpPr>
          <a:xfrm>
            <a:off x="6136160" y="3639661"/>
            <a:ext cx="279165" cy="747930"/>
            <a:chOff x="3740273" y="2155825"/>
            <a:chExt cx="762000" cy="2041525"/>
          </a:xfrm>
          <a:solidFill>
            <a:schemeClr val="accent1"/>
          </a:solidFill>
        </p:grpSpPr>
        <p:sp>
          <p:nvSpPr>
            <p:cNvPr id="69" name="Oval 14"/>
            <p:cNvSpPr>
              <a:spLocks noChangeArrowheads="1"/>
            </p:cNvSpPr>
            <p:nvPr/>
          </p:nvSpPr>
          <p:spPr bwMode="auto">
            <a:xfrm>
              <a:off x="3930773" y="2155825"/>
              <a:ext cx="381000" cy="382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3740273" y="2667000"/>
              <a:ext cx="762000" cy="1530350"/>
            </a:xfrm>
            <a:custGeom>
              <a:avLst/>
              <a:gdLst>
                <a:gd name="T0" fmla="*/ 40 w 48"/>
                <a:gd name="T1" fmla="*/ 0 h 96"/>
                <a:gd name="T2" fmla="*/ 8 w 48"/>
                <a:gd name="T3" fmla="*/ 0 h 96"/>
                <a:gd name="T4" fmla="*/ 0 w 48"/>
                <a:gd name="T5" fmla="*/ 8 h 96"/>
                <a:gd name="T6" fmla="*/ 0 w 48"/>
                <a:gd name="T7" fmla="*/ 40 h 96"/>
                <a:gd name="T8" fmla="*/ 8 w 48"/>
                <a:gd name="T9" fmla="*/ 48 h 96"/>
                <a:gd name="T10" fmla="*/ 8 w 48"/>
                <a:gd name="T11" fmla="*/ 96 h 96"/>
                <a:gd name="T12" fmla="*/ 40 w 48"/>
                <a:gd name="T13" fmla="*/ 96 h 96"/>
                <a:gd name="T14" fmla="*/ 40 w 48"/>
                <a:gd name="T15" fmla="*/ 48 h 96"/>
                <a:gd name="T16" fmla="*/ 48 w 48"/>
                <a:gd name="T17" fmla="*/ 40 h 96"/>
                <a:gd name="T18" fmla="*/ 48 w 48"/>
                <a:gd name="T19" fmla="*/ 8 h 96"/>
                <a:gd name="T20" fmla="*/ 40 w 48"/>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6">
                  <a:moveTo>
                    <a:pt x="40" y="0"/>
                  </a:moveTo>
                  <a:cubicBezTo>
                    <a:pt x="38" y="0"/>
                    <a:pt x="8" y="0"/>
                    <a:pt x="8" y="0"/>
                  </a:cubicBezTo>
                  <a:cubicBezTo>
                    <a:pt x="8" y="0"/>
                    <a:pt x="0" y="0"/>
                    <a:pt x="0" y="8"/>
                  </a:cubicBezTo>
                  <a:cubicBezTo>
                    <a:pt x="0" y="40"/>
                    <a:pt x="0" y="40"/>
                    <a:pt x="0" y="40"/>
                  </a:cubicBezTo>
                  <a:cubicBezTo>
                    <a:pt x="0" y="49"/>
                    <a:pt x="8" y="48"/>
                    <a:pt x="8" y="48"/>
                  </a:cubicBezTo>
                  <a:cubicBezTo>
                    <a:pt x="8" y="96"/>
                    <a:pt x="8" y="96"/>
                    <a:pt x="8" y="96"/>
                  </a:cubicBezTo>
                  <a:cubicBezTo>
                    <a:pt x="40" y="96"/>
                    <a:pt x="40" y="96"/>
                    <a:pt x="40" y="96"/>
                  </a:cubicBezTo>
                  <a:cubicBezTo>
                    <a:pt x="40" y="48"/>
                    <a:pt x="40" y="48"/>
                    <a:pt x="40" y="48"/>
                  </a:cubicBezTo>
                  <a:cubicBezTo>
                    <a:pt x="40" y="48"/>
                    <a:pt x="48" y="49"/>
                    <a:pt x="48" y="40"/>
                  </a:cubicBezTo>
                  <a:cubicBezTo>
                    <a:pt x="48" y="31"/>
                    <a:pt x="48" y="8"/>
                    <a:pt x="48" y="8"/>
                  </a:cubicBezTo>
                  <a:cubicBezTo>
                    <a:pt x="48" y="8"/>
                    <a:pt x="48"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1" name="Group 70"/>
          <p:cNvGrpSpPr/>
          <p:nvPr/>
        </p:nvGrpSpPr>
        <p:grpSpPr>
          <a:xfrm>
            <a:off x="6745523" y="3638550"/>
            <a:ext cx="279165" cy="747930"/>
            <a:chOff x="3740273" y="2155825"/>
            <a:chExt cx="762000" cy="2041525"/>
          </a:xfrm>
          <a:solidFill>
            <a:schemeClr val="accent1"/>
          </a:solidFill>
        </p:grpSpPr>
        <p:sp>
          <p:nvSpPr>
            <p:cNvPr id="72" name="Oval 14"/>
            <p:cNvSpPr>
              <a:spLocks noChangeArrowheads="1"/>
            </p:cNvSpPr>
            <p:nvPr/>
          </p:nvSpPr>
          <p:spPr bwMode="auto">
            <a:xfrm>
              <a:off x="3930773" y="2155825"/>
              <a:ext cx="381000" cy="382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15"/>
            <p:cNvSpPr>
              <a:spLocks/>
            </p:cNvSpPr>
            <p:nvPr/>
          </p:nvSpPr>
          <p:spPr bwMode="auto">
            <a:xfrm>
              <a:off x="3740273" y="2667000"/>
              <a:ext cx="762000" cy="1530350"/>
            </a:xfrm>
            <a:custGeom>
              <a:avLst/>
              <a:gdLst>
                <a:gd name="T0" fmla="*/ 40 w 48"/>
                <a:gd name="T1" fmla="*/ 0 h 96"/>
                <a:gd name="T2" fmla="*/ 8 w 48"/>
                <a:gd name="T3" fmla="*/ 0 h 96"/>
                <a:gd name="T4" fmla="*/ 0 w 48"/>
                <a:gd name="T5" fmla="*/ 8 h 96"/>
                <a:gd name="T6" fmla="*/ 0 w 48"/>
                <a:gd name="T7" fmla="*/ 40 h 96"/>
                <a:gd name="T8" fmla="*/ 8 w 48"/>
                <a:gd name="T9" fmla="*/ 48 h 96"/>
                <a:gd name="T10" fmla="*/ 8 w 48"/>
                <a:gd name="T11" fmla="*/ 96 h 96"/>
                <a:gd name="T12" fmla="*/ 40 w 48"/>
                <a:gd name="T13" fmla="*/ 96 h 96"/>
                <a:gd name="T14" fmla="*/ 40 w 48"/>
                <a:gd name="T15" fmla="*/ 48 h 96"/>
                <a:gd name="T16" fmla="*/ 48 w 48"/>
                <a:gd name="T17" fmla="*/ 40 h 96"/>
                <a:gd name="T18" fmla="*/ 48 w 48"/>
                <a:gd name="T19" fmla="*/ 8 h 96"/>
                <a:gd name="T20" fmla="*/ 40 w 48"/>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6">
                  <a:moveTo>
                    <a:pt x="40" y="0"/>
                  </a:moveTo>
                  <a:cubicBezTo>
                    <a:pt x="38" y="0"/>
                    <a:pt x="8" y="0"/>
                    <a:pt x="8" y="0"/>
                  </a:cubicBezTo>
                  <a:cubicBezTo>
                    <a:pt x="8" y="0"/>
                    <a:pt x="0" y="0"/>
                    <a:pt x="0" y="8"/>
                  </a:cubicBezTo>
                  <a:cubicBezTo>
                    <a:pt x="0" y="40"/>
                    <a:pt x="0" y="40"/>
                    <a:pt x="0" y="40"/>
                  </a:cubicBezTo>
                  <a:cubicBezTo>
                    <a:pt x="0" y="49"/>
                    <a:pt x="8" y="48"/>
                    <a:pt x="8" y="48"/>
                  </a:cubicBezTo>
                  <a:cubicBezTo>
                    <a:pt x="8" y="96"/>
                    <a:pt x="8" y="96"/>
                    <a:pt x="8" y="96"/>
                  </a:cubicBezTo>
                  <a:cubicBezTo>
                    <a:pt x="40" y="96"/>
                    <a:pt x="40" y="96"/>
                    <a:pt x="40" y="96"/>
                  </a:cubicBezTo>
                  <a:cubicBezTo>
                    <a:pt x="40" y="48"/>
                    <a:pt x="40" y="48"/>
                    <a:pt x="40" y="48"/>
                  </a:cubicBezTo>
                  <a:cubicBezTo>
                    <a:pt x="40" y="48"/>
                    <a:pt x="48" y="49"/>
                    <a:pt x="48" y="40"/>
                  </a:cubicBezTo>
                  <a:cubicBezTo>
                    <a:pt x="48" y="31"/>
                    <a:pt x="48" y="8"/>
                    <a:pt x="48" y="8"/>
                  </a:cubicBezTo>
                  <a:cubicBezTo>
                    <a:pt x="48" y="8"/>
                    <a:pt x="48"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4" name="Group 73"/>
          <p:cNvGrpSpPr/>
          <p:nvPr/>
        </p:nvGrpSpPr>
        <p:grpSpPr>
          <a:xfrm>
            <a:off x="7340835" y="3639661"/>
            <a:ext cx="279165" cy="747930"/>
            <a:chOff x="3740273" y="2155825"/>
            <a:chExt cx="762000" cy="2041525"/>
          </a:xfrm>
          <a:solidFill>
            <a:schemeClr val="accent1"/>
          </a:solidFill>
        </p:grpSpPr>
        <p:sp>
          <p:nvSpPr>
            <p:cNvPr id="75" name="Oval 14"/>
            <p:cNvSpPr>
              <a:spLocks noChangeArrowheads="1"/>
            </p:cNvSpPr>
            <p:nvPr/>
          </p:nvSpPr>
          <p:spPr bwMode="auto">
            <a:xfrm>
              <a:off x="3930773" y="2155825"/>
              <a:ext cx="381000" cy="382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15"/>
            <p:cNvSpPr>
              <a:spLocks/>
            </p:cNvSpPr>
            <p:nvPr/>
          </p:nvSpPr>
          <p:spPr bwMode="auto">
            <a:xfrm>
              <a:off x="3740273" y="2667000"/>
              <a:ext cx="762000" cy="1530350"/>
            </a:xfrm>
            <a:custGeom>
              <a:avLst/>
              <a:gdLst>
                <a:gd name="T0" fmla="*/ 40 w 48"/>
                <a:gd name="T1" fmla="*/ 0 h 96"/>
                <a:gd name="T2" fmla="*/ 8 w 48"/>
                <a:gd name="T3" fmla="*/ 0 h 96"/>
                <a:gd name="T4" fmla="*/ 0 w 48"/>
                <a:gd name="T5" fmla="*/ 8 h 96"/>
                <a:gd name="T6" fmla="*/ 0 w 48"/>
                <a:gd name="T7" fmla="*/ 40 h 96"/>
                <a:gd name="T8" fmla="*/ 8 w 48"/>
                <a:gd name="T9" fmla="*/ 48 h 96"/>
                <a:gd name="T10" fmla="*/ 8 w 48"/>
                <a:gd name="T11" fmla="*/ 96 h 96"/>
                <a:gd name="T12" fmla="*/ 40 w 48"/>
                <a:gd name="T13" fmla="*/ 96 h 96"/>
                <a:gd name="T14" fmla="*/ 40 w 48"/>
                <a:gd name="T15" fmla="*/ 48 h 96"/>
                <a:gd name="T16" fmla="*/ 48 w 48"/>
                <a:gd name="T17" fmla="*/ 40 h 96"/>
                <a:gd name="T18" fmla="*/ 48 w 48"/>
                <a:gd name="T19" fmla="*/ 8 h 96"/>
                <a:gd name="T20" fmla="*/ 40 w 48"/>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6">
                  <a:moveTo>
                    <a:pt x="40" y="0"/>
                  </a:moveTo>
                  <a:cubicBezTo>
                    <a:pt x="38" y="0"/>
                    <a:pt x="8" y="0"/>
                    <a:pt x="8" y="0"/>
                  </a:cubicBezTo>
                  <a:cubicBezTo>
                    <a:pt x="8" y="0"/>
                    <a:pt x="0" y="0"/>
                    <a:pt x="0" y="8"/>
                  </a:cubicBezTo>
                  <a:cubicBezTo>
                    <a:pt x="0" y="40"/>
                    <a:pt x="0" y="40"/>
                    <a:pt x="0" y="40"/>
                  </a:cubicBezTo>
                  <a:cubicBezTo>
                    <a:pt x="0" y="49"/>
                    <a:pt x="8" y="48"/>
                    <a:pt x="8" y="48"/>
                  </a:cubicBezTo>
                  <a:cubicBezTo>
                    <a:pt x="8" y="96"/>
                    <a:pt x="8" y="96"/>
                    <a:pt x="8" y="96"/>
                  </a:cubicBezTo>
                  <a:cubicBezTo>
                    <a:pt x="40" y="96"/>
                    <a:pt x="40" y="96"/>
                    <a:pt x="40" y="96"/>
                  </a:cubicBezTo>
                  <a:cubicBezTo>
                    <a:pt x="40" y="48"/>
                    <a:pt x="40" y="48"/>
                    <a:pt x="40" y="48"/>
                  </a:cubicBezTo>
                  <a:cubicBezTo>
                    <a:pt x="40" y="48"/>
                    <a:pt x="48" y="49"/>
                    <a:pt x="48" y="40"/>
                  </a:cubicBezTo>
                  <a:cubicBezTo>
                    <a:pt x="48" y="31"/>
                    <a:pt x="48" y="8"/>
                    <a:pt x="48" y="8"/>
                  </a:cubicBezTo>
                  <a:cubicBezTo>
                    <a:pt x="48" y="8"/>
                    <a:pt x="48"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7" name="Group 76"/>
          <p:cNvGrpSpPr/>
          <p:nvPr/>
        </p:nvGrpSpPr>
        <p:grpSpPr>
          <a:xfrm>
            <a:off x="5820604" y="2748777"/>
            <a:ext cx="279165" cy="747930"/>
            <a:chOff x="3740273" y="2155825"/>
            <a:chExt cx="762000" cy="2041525"/>
          </a:xfrm>
          <a:solidFill>
            <a:schemeClr val="accent1"/>
          </a:solidFill>
        </p:grpSpPr>
        <p:sp>
          <p:nvSpPr>
            <p:cNvPr id="78" name="Oval 14"/>
            <p:cNvSpPr>
              <a:spLocks noChangeArrowheads="1"/>
            </p:cNvSpPr>
            <p:nvPr/>
          </p:nvSpPr>
          <p:spPr bwMode="auto">
            <a:xfrm>
              <a:off x="3930773" y="2155825"/>
              <a:ext cx="381000" cy="382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15"/>
            <p:cNvSpPr>
              <a:spLocks/>
            </p:cNvSpPr>
            <p:nvPr/>
          </p:nvSpPr>
          <p:spPr bwMode="auto">
            <a:xfrm>
              <a:off x="3740273" y="2667000"/>
              <a:ext cx="762000" cy="1530350"/>
            </a:xfrm>
            <a:custGeom>
              <a:avLst/>
              <a:gdLst>
                <a:gd name="T0" fmla="*/ 40 w 48"/>
                <a:gd name="T1" fmla="*/ 0 h 96"/>
                <a:gd name="T2" fmla="*/ 8 w 48"/>
                <a:gd name="T3" fmla="*/ 0 h 96"/>
                <a:gd name="T4" fmla="*/ 0 w 48"/>
                <a:gd name="T5" fmla="*/ 8 h 96"/>
                <a:gd name="T6" fmla="*/ 0 w 48"/>
                <a:gd name="T7" fmla="*/ 40 h 96"/>
                <a:gd name="T8" fmla="*/ 8 w 48"/>
                <a:gd name="T9" fmla="*/ 48 h 96"/>
                <a:gd name="T10" fmla="*/ 8 w 48"/>
                <a:gd name="T11" fmla="*/ 96 h 96"/>
                <a:gd name="T12" fmla="*/ 40 w 48"/>
                <a:gd name="T13" fmla="*/ 96 h 96"/>
                <a:gd name="T14" fmla="*/ 40 w 48"/>
                <a:gd name="T15" fmla="*/ 48 h 96"/>
                <a:gd name="T16" fmla="*/ 48 w 48"/>
                <a:gd name="T17" fmla="*/ 40 h 96"/>
                <a:gd name="T18" fmla="*/ 48 w 48"/>
                <a:gd name="T19" fmla="*/ 8 h 96"/>
                <a:gd name="T20" fmla="*/ 40 w 48"/>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6">
                  <a:moveTo>
                    <a:pt x="40" y="0"/>
                  </a:moveTo>
                  <a:cubicBezTo>
                    <a:pt x="38" y="0"/>
                    <a:pt x="8" y="0"/>
                    <a:pt x="8" y="0"/>
                  </a:cubicBezTo>
                  <a:cubicBezTo>
                    <a:pt x="8" y="0"/>
                    <a:pt x="0" y="0"/>
                    <a:pt x="0" y="8"/>
                  </a:cubicBezTo>
                  <a:cubicBezTo>
                    <a:pt x="0" y="40"/>
                    <a:pt x="0" y="40"/>
                    <a:pt x="0" y="40"/>
                  </a:cubicBezTo>
                  <a:cubicBezTo>
                    <a:pt x="0" y="49"/>
                    <a:pt x="8" y="48"/>
                    <a:pt x="8" y="48"/>
                  </a:cubicBezTo>
                  <a:cubicBezTo>
                    <a:pt x="8" y="96"/>
                    <a:pt x="8" y="96"/>
                    <a:pt x="8" y="96"/>
                  </a:cubicBezTo>
                  <a:cubicBezTo>
                    <a:pt x="40" y="96"/>
                    <a:pt x="40" y="96"/>
                    <a:pt x="40" y="96"/>
                  </a:cubicBezTo>
                  <a:cubicBezTo>
                    <a:pt x="40" y="48"/>
                    <a:pt x="40" y="48"/>
                    <a:pt x="40" y="48"/>
                  </a:cubicBezTo>
                  <a:cubicBezTo>
                    <a:pt x="40" y="48"/>
                    <a:pt x="48" y="49"/>
                    <a:pt x="48" y="40"/>
                  </a:cubicBezTo>
                  <a:cubicBezTo>
                    <a:pt x="48" y="31"/>
                    <a:pt x="48" y="8"/>
                    <a:pt x="48" y="8"/>
                  </a:cubicBezTo>
                  <a:cubicBezTo>
                    <a:pt x="48" y="8"/>
                    <a:pt x="48"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0" name="Group 79"/>
          <p:cNvGrpSpPr/>
          <p:nvPr/>
        </p:nvGrpSpPr>
        <p:grpSpPr>
          <a:xfrm>
            <a:off x="6429967" y="2747666"/>
            <a:ext cx="279165" cy="747930"/>
            <a:chOff x="3740273" y="2155825"/>
            <a:chExt cx="762000" cy="2041525"/>
          </a:xfrm>
          <a:solidFill>
            <a:schemeClr val="accent1"/>
          </a:solidFill>
        </p:grpSpPr>
        <p:sp>
          <p:nvSpPr>
            <p:cNvPr id="81" name="Oval 14"/>
            <p:cNvSpPr>
              <a:spLocks noChangeArrowheads="1"/>
            </p:cNvSpPr>
            <p:nvPr/>
          </p:nvSpPr>
          <p:spPr bwMode="auto">
            <a:xfrm>
              <a:off x="3930773" y="2155825"/>
              <a:ext cx="381000" cy="382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15"/>
            <p:cNvSpPr>
              <a:spLocks/>
            </p:cNvSpPr>
            <p:nvPr/>
          </p:nvSpPr>
          <p:spPr bwMode="auto">
            <a:xfrm>
              <a:off x="3740273" y="2667000"/>
              <a:ext cx="762000" cy="1530350"/>
            </a:xfrm>
            <a:custGeom>
              <a:avLst/>
              <a:gdLst>
                <a:gd name="T0" fmla="*/ 40 w 48"/>
                <a:gd name="T1" fmla="*/ 0 h 96"/>
                <a:gd name="T2" fmla="*/ 8 w 48"/>
                <a:gd name="T3" fmla="*/ 0 h 96"/>
                <a:gd name="T4" fmla="*/ 0 w 48"/>
                <a:gd name="T5" fmla="*/ 8 h 96"/>
                <a:gd name="T6" fmla="*/ 0 w 48"/>
                <a:gd name="T7" fmla="*/ 40 h 96"/>
                <a:gd name="T8" fmla="*/ 8 w 48"/>
                <a:gd name="T9" fmla="*/ 48 h 96"/>
                <a:gd name="T10" fmla="*/ 8 w 48"/>
                <a:gd name="T11" fmla="*/ 96 h 96"/>
                <a:gd name="T12" fmla="*/ 40 w 48"/>
                <a:gd name="T13" fmla="*/ 96 h 96"/>
                <a:gd name="T14" fmla="*/ 40 w 48"/>
                <a:gd name="T15" fmla="*/ 48 h 96"/>
                <a:gd name="T16" fmla="*/ 48 w 48"/>
                <a:gd name="T17" fmla="*/ 40 h 96"/>
                <a:gd name="T18" fmla="*/ 48 w 48"/>
                <a:gd name="T19" fmla="*/ 8 h 96"/>
                <a:gd name="T20" fmla="*/ 40 w 48"/>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6">
                  <a:moveTo>
                    <a:pt x="40" y="0"/>
                  </a:moveTo>
                  <a:cubicBezTo>
                    <a:pt x="38" y="0"/>
                    <a:pt x="8" y="0"/>
                    <a:pt x="8" y="0"/>
                  </a:cubicBezTo>
                  <a:cubicBezTo>
                    <a:pt x="8" y="0"/>
                    <a:pt x="0" y="0"/>
                    <a:pt x="0" y="8"/>
                  </a:cubicBezTo>
                  <a:cubicBezTo>
                    <a:pt x="0" y="40"/>
                    <a:pt x="0" y="40"/>
                    <a:pt x="0" y="40"/>
                  </a:cubicBezTo>
                  <a:cubicBezTo>
                    <a:pt x="0" y="49"/>
                    <a:pt x="8" y="48"/>
                    <a:pt x="8" y="48"/>
                  </a:cubicBezTo>
                  <a:cubicBezTo>
                    <a:pt x="8" y="96"/>
                    <a:pt x="8" y="96"/>
                    <a:pt x="8" y="96"/>
                  </a:cubicBezTo>
                  <a:cubicBezTo>
                    <a:pt x="40" y="96"/>
                    <a:pt x="40" y="96"/>
                    <a:pt x="40" y="96"/>
                  </a:cubicBezTo>
                  <a:cubicBezTo>
                    <a:pt x="40" y="48"/>
                    <a:pt x="40" y="48"/>
                    <a:pt x="40" y="48"/>
                  </a:cubicBezTo>
                  <a:cubicBezTo>
                    <a:pt x="40" y="48"/>
                    <a:pt x="48" y="49"/>
                    <a:pt x="48" y="40"/>
                  </a:cubicBezTo>
                  <a:cubicBezTo>
                    <a:pt x="48" y="31"/>
                    <a:pt x="48" y="8"/>
                    <a:pt x="48" y="8"/>
                  </a:cubicBezTo>
                  <a:cubicBezTo>
                    <a:pt x="48" y="8"/>
                    <a:pt x="48"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3" name="Group 82"/>
          <p:cNvGrpSpPr/>
          <p:nvPr/>
        </p:nvGrpSpPr>
        <p:grpSpPr>
          <a:xfrm>
            <a:off x="7025279" y="2748777"/>
            <a:ext cx="279165" cy="747930"/>
            <a:chOff x="3740273" y="2155825"/>
            <a:chExt cx="762000" cy="2041525"/>
          </a:xfrm>
          <a:solidFill>
            <a:schemeClr val="accent1"/>
          </a:solidFill>
        </p:grpSpPr>
        <p:sp>
          <p:nvSpPr>
            <p:cNvPr id="84" name="Oval 14"/>
            <p:cNvSpPr>
              <a:spLocks noChangeArrowheads="1"/>
            </p:cNvSpPr>
            <p:nvPr/>
          </p:nvSpPr>
          <p:spPr bwMode="auto">
            <a:xfrm>
              <a:off x="3930773" y="2155825"/>
              <a:ext cx="381000" cy="382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15"/>
            <p:cNvSpPr>
              <a:spLocks/>
            </p:cNvSpPr>
            <p:nvPr/>
          </p:nvSpPr>
          <p:spPr bwMode="auto">
            <a:xfrm>
              <a:off x="3740273" y="2667000"/>
              <a:ext cx="762000" cy="1530350"/>
            </a:xfrm>
            <a:custGeom>
              <a:avLst/>
              <a:gdLst>
                <a:gd name="T0" fmla="*/ 40 w 48"/>
                <a:gd name="T1" fmla="*/ 0 h 96"/>
                <a:gd name="T2" fmla="*/ 8 w 48"/>
                <a:gd name="T3" fmla="*/ 0 h 96"/>
                <a:gd name="T4" fmla="*/ 0 w 48"/>
                <a:gd name="T5" fmla="*/ 8 h 96"/>
                <a:gd name="T6" fmla="*/ 0 w 48"/>
                <a:gd name="T7" fmla="*/ 40 h 96"/>
                <a:gd name="T8" fmla="*/ 8 w 48"/>
                <a:gd name="T9" fmla="*/ 48 h 96"/>
                <a:gd name="T10" fmla="*/ 8 w 48"/>
                <a:gd name="T11" fmla="*/ 96 h 96"/>
                <a:gd name="T12" fmla="*/ 40 w 48"/>
                <a:gd name="T13" fmla="*/ 96 h 96"/>
                <a:gd name="T14" fmla="*/ 40 w 48"/>
                <a:gd name="T15" fmla="*/ 48 h 96"/>
                <a:gd name="T16" fmla="*/ 48 w 48"/>
                <a:gd name="T17" fmla="*/ 40 h 96"/>
                <a:gd name="T18" fmla="*/ 48 w 48"/>
                <a:gd name="T19" fmla="*/ 8 h 96"/>
                <a:gd name="T20" fmla="*/ 40 w 48"/>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6">
                  <a:moveTo>
                    <a:pt x="40" y="0"/>
                  </a:moveTo>
                  <a:cubicBezTo>
                    <a:pt x="38" y="0"/>
                    <a:pt x="8" y="0"/>
                    <a:pt x="8" y="0"/>
                  </a:cubicBezTo>
                  <a:cubicBezTo>
                    <a:pt x="8" y="0"/>
                    <a:pt x="0" y="0"/>
                    <a:pt x="0" y="8"/>
                  </a:cubicBezTo>
                  <a:cubicBezTo>
                    <a:pt x="0" y="40"/>
                    <a:pt x="0" y="40"/>
                    <a:pt x="0" y="40"/>
                  </a:cubicBezTo>
                  <a:cubicBezTo>
                    <a:pt x="0" y="49"/>
                    <a:pt x="8" y="48"/>
                    <a:pt x="8" y="48"/>
                  </a:cubicBezTo>
                  <a:cubicBezTo>
                    <a:pt x="8" y="96"/>
                    <a:pt x="8" y="96"/>
                    <a:pt x="8" y="96"/>
                  </a:cubicBezTo>
                  <a:cubicBezTo>
                    <a:pt x="40" y="96"/>
                    <a:pt x="40" y="96"/>
                    <a:pt x="40" y="96"/>
                  </a:cubicBezTo>
                  <a:cubicBezTo>
                    <a:pt x="40" y="48"/>
                    <a:pt x="40" y="48"/>
                    <a:pt x="40" y="48"/>
                  </a:cubicBezTo>
                  <a:cubicBezTo>
                    <a:pt x="40" y="48"/>
                    <a:pt x="48" y="49"/>
                    <a:pt x="48" y="40"/>
                  </a:cubicBezTo>
                  <a:cubicBezTo>
                    <a:pt x="48" y="31"/>
                    <a:pt x="48" y="8"/>
                    <a:pt x="48" y="8"/>
                  </a:cubicBezTo>
                  <a:cubicBezTo>
                    <a:pt x="48" y="8"/>
                    <a:pt x="48"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6" name="Group 85"/>
          <p:cNvGrpSpPr/>
          <p:nvPr/>
        </p:nvGrpSpPr>
        <p:grpSpPr>
          <a:xfrm>
            <a:off x="6132628" y="1834377"/>
            <a:ext cx="279165" cy="747930"/>
            <a:chOff x="3740273" y="2155825"/>
            <a:chExt cx="762000" cy="2041525"/>
          </a:xfrm>
          <a:solidFill>
            <a:schemeClr val="accent1"/>
          </a:solidFill>
        </p:grpSpPr>
        <p:sp>
          <p:nvSpPr>
            <p:cNvPr id="87" name="Oval 14"/>
            <p:cNvSpPr>
              <a:spLocks noChangeArrowheads="1"/>
            </p:cNvSpPr>
            <p:nvPr/>
          </p:nvSpPr>
          <p:spPr bwMode="auto">
            <a:xfrm>
              <a:off x="3930773" y="2155825"/>
              <a:ext cx="381000" cy="382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15"/>
            <p:cNvSpPr>
              <a:spLocks/>
            </p:cNvSpPr>
            <p:nvPr/>
          </p:nvSpPr>
          <p:spPr bwMode="auto">
            <a:xfrm>
              <a:off x="3740273" y="2667000"/>
              <a:ext cx="762000" cy="1530350"/>
            </a:xfrm>
            <a:custGeom>
              <a:avLst/>
              <a:gdLst>
                <a:gd name="T0" fmla="*/ 40 w 48"/>
                <a:gd name="T1" fmla="*/ 0 h 96"/>
                <a:gd name="T2" fmla="*/ 8 w 48"/>
                <a:gd name="T3" fmla="*/ 0 h 96"/>
                <a:gd name="T4" fmla="*/ 0 w 48"/>
                <a:gd name="T5" fmla="*/ 8 h 96"/>
                <a:gd name="T6" fmla="*/ 0 w 48"/>
                <a:gd name="T7" fmla="*/ 40 h 96"/>
                <a:gd name="T8" fmla="*/ 8 w 48"/>
                <a:gd name="T9" fmla="*/ 48 h 96"/>
                <a:gd name="T10" fmla="*/ 8 w 48"/>
                <a:gd name="T11" fmla="*/ 96 h 96"/>
                <a:gd name="T12" fmla="*/ 40 w 48"/>
                <a:gd name="T13" fmla="*/ 96 h 96"/>
                <a:gd name="T14" fmla="*/ 40 w 48"/>
                <a:gd name="T15" fmla="*/ 48 h 96"/>
                <a:gd name="T16" fmla="*/ 48 w 48"/>
                <a:gd name="T17" fmla="*/ 40 h 96"/>
                <a:gd name="T18" fmla="*/ 48 w 48"/>
                <a:gd name="T19" fmla="*/ 8 h 96"/>
                <a:gd name="T20" fmla="*/ 40 w 48"/>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6">
                  <a:moveTo>
                    <a:pt x="40" y="0"/>
                  </a:moveTo>
                  <a:cubicBezTo>
                    <a:pt x="38" y="0"/>
                    <a:pt x="8" y="0"/>
                    <a:pt x="8" y="0"/>
                  </a:cubicBezTo>
                  <a:cubicBezTo>
                    <a:pt x="8" y="0"/>
                    <a:pt x="0" y="0"/>
                    <a:pt x="0" y="8"/>
                  </a:cubicBezTo>
                  <a:cubicBezTo>
                    <a:pt x="0" y="40"/>
                    <a:pt x="0" y="40"/>
                    <a:pt x="0" y="40"/>
                  </a:cubicBezTo>
                  <a:cubicBezTo>
                    <a:pt x="0" y="49"/>
                    <a:pt x="8" y="48"/>
                    <a:pt x="8" y="48"/>
                  </a:cubicBezTo>
                  <a:cubicBezTo>
                    <a:pt x="8" y="96"/>
                    <a:pt x="8" y="96"/>
                    <a:pt x="8" y="96"/>
                  </a:cubicBezTo>
                  <a:cubicBezTo>
                    <a:pt x="40" y="96"/>
                    <a:pt x="40" y="96"/>
                    <a:pt x="40" y="96"/>
                  </a:cubicBezTo>
                  <a:cubicBezTo>
                    <a:pt x="40" y="48"/>
                    <a:pt x="40" y="48"/>
                    <a:pt x="40" y="48"/>
                  </a:cubicBezTo>
                  <a:cubicBezTo>
                    <a:pt x="40" y="48"/>
                    <a:pt x="48" y="49"/>
                    <a:pt x="48" y="40"/>
                  </a:cubicBezTo>
                  <a:cubicBezTo>
                    <a:pt x="48" y="31"/>
                    <a:pt x="48" y="8"/>
                    <a:pt x="48" y="8"/>
                  </a:cubicBezTo>
                  <a:cubicBezTo>
                    <a:pt x="48" y="8"/>
                    <a:pt x="48"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9" name="Group 88"/>
          <p:cNvGrpSpPr/>
          <p:nvPr/>
        </p:nvGrpSpPr>
        <p:grpSpPr>
          <a:xfrm>
            <a:off x="6727940" y="1835488"/>
            <a:ext cx="279165" cy="747930"/>
            <a:chOff x="3740273" y="2155825"/>
            <a:chExt cx="762000" cy="2041525"/>
          </a:xfrm>
          <a:solidFill>
            <a:schemeClr val="accent1"/>
          </a:solidFill>
        </p:grpSpPr>
        <p:sp>
          <p:nvSpPr>
            <p:cNvPr id="90" name="Oval 14"/>
            <p:cNvSpPr>
              <a:spLocks noChangeArrowheads="1"/>
            </p:cNvSpPr>
            <p:nvPr/>
          </p:nvSpPr>
          <p:spPr bwMode="auto">
            <a:xfrm>
              <a:off x="3930773" y="2155825"/>
              <a:ext cx="381000" cy="382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15"/>
            <p:cNvSpPr>
              <a:spLocks/>
            </p:cNvSpPr>
            <p:nvPr/>
          </p:nvSpPr>
          <p:spPr bwMode="auto">
            <a:xfrm>
              <a:off x="3740273" y="2667000"/>
              <a:ext cx="762000" cy="1530350"/>
            </a:xfrm>
            <a:custGeom>
              <a:avLst/>
              <a:gdLst>
                <a:gd name="T0" fmla="*/ 40 w 48"/>
                <a:gd name="T1" fmla="*/ 0 h 96"/>
                <a:gd name="T2" fmla="*/ 8 w 48"/>
                <a:gd name="T3" fmla="*/ 0 h 96"/>
                <a:gd name="T4" fmla="*/ 0 w 48"/>
                <a:gd name="T5" fmla="*/ 8 h 96"/>
                <a:gd name="T6" fmla="*/ 0 w 48"/>
                <a:gd name="T7" fmla="*/ 40 h 96"/>
                <a:gd name="T8" fmla="*/ 8 w 48"/>
                <a:gd name="T9" fmla="*/ 48 h 96"/>
                <a:gd name="T10" fmla="*/ 8 w 48"/>
                <a:gd name="T11" fmla="*/ 96 h 96"/>
                <a:gd name="T12" fmla="*/ 40 w 48"/>
                <a:gd name="T13" fmla="*/ 96 h 96"/>
                <a:gd name="T14" fmla="*/ 40 w 48"/>
                <a:gd name="T15" fmla="*/ 48 h 96"/>
                <a:gd name="T16" fmla="*/ 48 w 48"/>
                <a:gd name="T17" fmla="*/ 40 h 96"/>
                <a:gd name="T18" fmla="*/ 48 w 48"/>
                <a:gd name="T19" fmla="*/ 8 h 96"/>
                <a:gd name="T20" fmla="*/ 40 w 48"/>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96">
                  <a:moveTo>
                    <a:pt x="40" y="0"/>
                  </a:moveTo>
                  <a:cubicBezTo>
                    <a:pt x="38" y="0"/>
                    <a:pt x="8" y="0"/>
                    <a:pt x="8" y="0"/>
                  </a:cubicBezTo>
                  <a:cubicBezTo>
                    <a:pt x="8" y="0"/>
                    <a:pt x="0" y="0"/>
                    <a:pt x="0" y="8"/>
                  </a:cubicBezTo>
                  <a:cubicBezTo>
                    <a:pt x="0" y="40"/>
                    <a:pt x="0" y="40"/>
                    <a:pt x="0" y="40"/>
                  </a:cubicBezTo>
                  <a:cubicBezTo>
                    <a:pt x="0" y="49"/>
                    <a:pt x="8" y="48"/>
                    <a:pt x="8" y="48"/>
                  </a:cubicBezTo>
                  <a:cubicBezTo>
                    <a:pt x="8" y="96"/>
                    <a:pt x="8" y="96"/>
                    <a:pt x="8" y="96"/>
                  </a:cubicBezTo>
                  <a:cubicBezTo>
                    <a:pt x="40" y="96"/>
                    <a:pt x="40" y="96"/>
                    <a:pt x="40" y="96"/>
                  </a:cubicBezTo>
                  <a:cubicBezTo>
                    <a:pt x="40" y="48"/>
                    <a:pt x="40" y="48"/>
                    <a:pt x="40" y="48"/>
                  </a:cubicBezTo>
                  <a:cubicBezTo>
                    <a:pt x="40" y="48"/>
                    <a:pt x="48" y="49"/>
                    <a:pt x="48" y="40"/>
                  </a:cubicBezTo>
                  <a:cubicBezTo>
                    <a:pt x="48" y="31"/>
                    <a:pt x="48" y="8"/>
                    <a:pt x="48" y="8"/>
                  </a:cubicBezTo>
                  <a:cubicBezTo>
                    <a:pt x="48" y="8"/>
                    <a:pt x="48"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2" name="Text Box 394"/>
          <p:cNvSpPr txBox="1">
            <a:spLocks noChangeArrowheads="1"/>
          </p:cNvSpPr>
          <p:nvPr/>
        </p:nvSpPr>
        <p:spPr bwMode="auto">
          <a:xfrm>
            <a:off x="5410200" y="1288018"/>
            <a:ext cx="3026132" cy="369332"/>
          </a:xfrm>
          <a:prstGeom prst="rect">
            <a:avLst/>
          </a:prstGeom>
          <a:noFill/>
          <a:ln w="9525" algn="ctr">
            <a:noFill/>
            <a:miter lim="800000"/>
            <a:headEnd/>
            <a:tailEnd/>
          </a:ln>
          <a:effectLst/>
        </p:spPr>
        <p:txBody>
          <a:bodyPr wrap="square" lIns="91440" tIns="91440" anchor="ctr" anchorCtr="0">
            <a:spAutoFit/>
          </a:bodyPr>
          <a:lstStyle/>
          <a:p>
            <a:pPr fontAlgn="auto">
              <a:spcBef>
                <a:spcPts val="0"/>
              </a:spcBef>
              <a:spcAft>
                <a:spcPts val="0"/>
              </a:spcAft>
              <a:defRPr/>
            </a:pPr>
            <a:r>
              <a:rPr lang="en-US" sz="1500" b="1" kern="0" dirty="0">
                <a:ea typeface="굴림" charset="-127"/>
                <a:cs typeface="Arial" pitchFamily="34" charset="0"/>
              </a:rPr>
              <a:t>Professional management</a:t>
            </a:r>
          </a:p>
        </p:txBody>
      </p:sp>
      <p:sp>
        <p:nvSpPr>
          <p:cNvPr id="94" name="Equal 93"/>
          <p:cNvSpPr/>
          <p:nvPr/>
        </p:nvSpPr>
        <p:spPr>
          <a:xfrm>
            <a:off x="3962400" y="2626249"/>
            <a:ext cx="871569" cy="87156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4" name="TextBox 3">
            <a:extLst>
              <a:ext uri="{FF2B5EF4-FFF2-40B4-BE49-F238E27FC236}">
                <a16:creationId xmlns:a16="http://schemas.microsoft.com/office/drawing/2014/main" id="{15BBC1D8-ACB3-4B3C-B072-7B163118D75A}"/>
              </a:ext>
            </a:extLst>
          </p:cNvPr>
          <p:cNvSpPr txBox="1"/>
          <p:nvPr/>
        </p:nvSpPr>
        <p:spPr>
          <a:xfrm>
            <a:off x="76200" y="2114550"/>
            <a:ext cx="3962400" cy="2400657"/>
          </a:xfrm>
          <a:prstGeom prst="rect">
            <a:avLst/>
          </a:prstGeom>
          <a:noFill/>
        </p:spPr>
        <p:txBody>
          <a:bodyPr wrap="square" rtlCol="0">
            <a:spAutoFit/>
          </a:bodyPr>
          <a:lstStyle/>
          <a:p>
            <a:r>
              <a:rPr lang="en-US" sz="1200" dirty="0"/>
              <a:t>Employee management flexibility, redirection, team orientation, incentivize, develop goal and results orientation, build part time and volunteer community sources for large and small project support. </a:t>
            </a:r>
          </a:p>
          <a:p>
            <a:r>
              <a:rPr lang="en-US" sz="1200" dirty="0"/>
              <a:t>A community part paid, part volunteer fire department like approach, with training and </a:t>
            </a:r>
          </a:p>
          <a:p>
            <a:r>
              <a:rPr lang="en-US" sz="1200" dirty="0"/>
              <a:t>command structure, certification and local support </a:t>
            </a:r>
          </a:p>
          <a:p>
            <a:br>
              <a:rPr lang="en-US" sz="1200" dirty="0"/>
            </a:br>
            <a:br>
              <a:rPr lang="en-US" sz="1200" dirty="0"/>
            </a:br>
            <a:br>
              <a:rPr lang="en-US" sz="1200" dirty="0"/>
            </a:br>
            <a:br>
              <a:rPr lang="en-US" sz="1200" dirty="0"/>
            </a:br>
            <a:endParaRPr lang="en-US" dirty="0"/>
          </a:p>
        </p:txBody>
      </p:sp>
      <p:sp>
        <p:nvSpPr>
          <p:cNvPr id="5" name="TextBox 4">
            <a:extLst>
              <a:ext uri="{FF2B5EF4-FFF2-40B4-BE49-F238E27FC236}">
                <a16:creationId xmlns:a16="http://schemas.microsoft.com/office/drawing/2014/main" id="{313353AA-C75F-45A7-BF93-0F6D95DBBFF4}"/>
              </a:ext>
            </a:extLst>
          </p:cNvPr>
          <p:cNvSpPr txBox="1"/>
          <p:nvPr/>
        </p:nvSpPr>
        <p:spPr>
          <a:xfrm>
            <a:off x="5526323" y="4629150"/>
            <a:ext cx="2550877" cy="369332"/>
          </a:xfrm>
          <a:prstGeom prst="rect">
            <a:avLst/>
          </a:prstGeom>
          <a:noFill/>
        </p:spPr>
        <p:txBody>
          <a:bodyPr wrap="square" rtlCol="0">
            <a:spAutoFit/>
          </a:bodyPr>
          <a:lstStyle/>
          <a:p>
            <a:r>
              <a:rPr lang="en-US" dirty="0"/>
              <a:t>Hundreds of volunteers</a:t>
            </a:r>
          </a:p>
        </p:txBody>
      </p:sp>
    </p:spTree>
    <p:extLst>
      <p:ext uri="{BB962C8B-B14F-4D97-AF65-F5344CB8AC3E}">
        <p14:creationId xmlns:p14="http://schemas.microsoft.com/office/powerpoint/2010/main" val="2076654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F8F7F-D995-4653-85E9-EE99BABEC2F4}"/>
              </a:ext>
            </a:extLst>
          </p:cNvPr>
          <p:cNvSpPr>
            <a:spLocks noGrp="1"/>
          </p:cNvSpPr>
          <p:nvPr>
            <p:ph type="title"/>
          </p:nvPr>
        </p:nvSpPr>
        <p:spPr/>
        <p:txBody>
          <a:bodyPr>
            <a:normAutofit fontScale="90000"/>
          </a:bodyPr>
          <a:lstStyle/>
          <a:p>
            <a:br>
              <a:rPr lang="en-US" b="1" dirty="0"/>
            </a:br>
            <a:br>
              <a:rPr lang="en-US" b="1" dirty="0"/>
            </a:br>
            <a:r>
              <a:rPr lang="en-US" b="1" dirty="0"/>
              <a:t>Recruit Funding Partners</a:t>
            </a:r>
            <a:br>
              <a:rPr lang="en-US" dirty="0"/>
            </a:br>
            <a:br>
              <a:rPr lang="en-US" dirty="0"/>
            </a:br>
            <a:endParaRPr lang="en-US" dirty="0"/>
          </a:p>
        </p:txBody>
      </p:sp>
      <p:sp>
        <p:nvSpPr>
          <p:cNvPr id="3" name="Content Placeholder 2">
            <a:extLst>
              <a:ext uri="{FF2B5EF4-FFF2-40B4-BE49-F238E27FC236}">
                <a16:creationId xmlns:a16="http://schemas.microsoft.com/office/drawing/2014/main" id="{7D2F2ED0-F746-45DA-8893-4487B9BB6FF0}"/>
              </a:ext>
            </a:extLst>
          </p:cNvPr>
          <p:cNvSpPr>
            <a:spLocks noGrp="1"/>
          </p:cNvSpPr>
          <p:nvPr>
            <p:ph idx="1"/>
          </p:nvPr>
        </p:nvSpPr>
        <p:spPr>
          <a:xfrm>
            <a:off x="457200" y="1504950"/>
            <a:ext cx="8229600" cy="3089672"/>
          </a:xfrm>
        </p:spPr>
        <p:txBody>
          <a:bodyPr>
            <a:normAutofit fontScale="25000" lnSpcReduction="20000"/>
          </a:bodyPr>
          <a:lstStyle/>
          <a:p>
            <a:r>
              <a:rPr lang="en-US" sz="4800" dirty="0"/>
              <a:t>Recruit funding and in-kind partners from typical and non-typical, mitigated or perceived mitigated and interested groups that can benefit from co-aligned returns.  </a:t>
            </a:r>
          </a:p>
          <a:p>
            <a:pPr marL="0" indent="0">
              <a:buNone/>
            </a:pPr>
            <a:endParaRPr lang="en-US" sz="4800" dirty="0"/>
          </a:p>
          <a:p>
            <a:r>
              <a:rPr lang="en-US" sz="4800" dirty="0"/>
              <a:t>Project or facilities Naming rights, shared revenue</a:t>
            </a:r>
          </a:p>
          <a:p>
            <a:endParaRPr lang="en-US" sz="4800" dirty="0"/>
          </a:p>
          <a:p>
            <a:r>
              <a:rPr lang="en-US" sz="4800" dirty="0"/>
              <a:t>Partner and employee participation</a:t>
            </a:r>
          </a:p>
          <a:p>
            <a:endParaRPr lang="en-US" sz="4800" dirty="0"/>
          </a:p>
          <a:p>
            <a:r>
              <a:rPr lang="en-US" sz="4800" dirty="0"/>
              <a:t>Corporate local, regional, national and international</a:t>
            </a:r>
          </a:p>
          <a:p>
            <a:endParaRPr lang="en-US" sz="4800" dirty="0"/>
          </a:p>
          <a:p>
            <a:r>
              <a:rPr lang="en-US" sz="4800" dirty="0"/>
              <a:t>Local, state and federal</a:t>
            </a:r>
          </a:p>
          <a:p>
            <a:endParaRPr lang="en-US" sz="4800" dirty="0"/>
          </a:p>
          <a:p>
            <a:r>
              <a:rPr lang="en-US" sz="4800" dirty="0"/>
              <a:t>Regulatory agencies</a:t>
            </a:r>
          </a:p>
          <a:p>
            <a:endParaRPr lang="en-US" sz="4800" dirty="0"/>
          </a:p>
          <a:p>
            <a:r>
              <a:rPr lang="en-US" sz="4800" dirty="0"/>
              <a:t>Community groups and businesses, a chambers of commerce approach</a:t>
            </a:r>
          </a:p>
          <a:p>
            <a:endParaRPr lang="en-US" sz="4800" dirty="0"/>
          </a:p>
          <a:p>
            <a:r>
              <a:rPr lang="en-US" sz="4800" dirty="0"/>
              <a:t>Leverage utilities partners and contractors</a:t>
            </a:r>
          </a:p>
          <a:p>
            <a:endParaRPr lang="en-US" sz="4800" dirty="0"/>
          </a:p>
          <a:p>
            <a:r>
              <a:rPr lang="en-US" sz="4800" dirty="0"/>
              <a:t>Fisherman &amp; Off Coast fishing fleets</a:t>
            </a:r>
          </a:p>
          <a:p>
            <a:pPr marL="0" indent="0">
              <a:buNone/>
            </a:pPr>
            <a:br>
              <a:rPr lang="en-US" dirty="0"/>
            </a:br>
            <a:endParaRPr lang="en-US" dirty="0"/>
          </a:p>
        </p:txBody>
      </p:sp>
      <p:pic>
        <p:nvPicPr>
          <p:cNvPr id="5" name="Picture 4">
            <a:extLst>
              <a:ext uri="{FF2B5EF4-FFF2-40B4-BE49-F238E27FC236}">
                <a16:creationId xmlns:a16="http://schemas.microsoft.com/office/drawing/2014/main" id="{FF99242E-14DE-4F26-ADD1-E074D4EB5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91054">
            <a:off x="6703390" y="2983034"/>
            <a:ext cx="2104594" cy="1793414"/>
          </a:xfrm>
          <a:prstGeom prst="rect">
            <a:avLst/>
          </a:prstGeom>
        </p:spPr>
      </p:pic>
      <p:pic>
        <p:nvPicPr>
          <p:cNvPr id="7" name="Picture 6">
            <a:extLst>
              <a:ext uri="{FF2B5EF4-FFF2-40B4-BE49-F238E27FC236}">
                <a16:creationId xmlns:a16="http://schemas.microsoft.com/office/drawing/2014/main" id="{D6E13D5C-C4F4-48C5-9E35-68CBABC7AE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62687">
            <a:off x="5154873" y="1911961"/>
            <a:ext cx="2008191" cy="1506143"/>
          </a:xfrm>
          <a:prstGeom prst="rect">
            <a:avLst/>
          </a:prstGeom>
        </p:spPr>
      </p:pic>
    </p:spTree>
    <p:extLst>
      <p:ext uri="{BB962C8B-B14F-4D97-AF65-F5344CB8AC3E}">
        <p14:creationId xmlns:p14="http://schemas.microsoft.com/office/powerpoint/2010/main" val="1516325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16493-1887-42D8-A36A-74EABA6A37AC}"/>
              </a:ext>
            </a:extLst>
          </p:cNvPr>
          <p:cNvSpPr>
            <a:spLocks noGrp="1"/>
          </p:cNvSpPr>
          <p:nvPr>
            <p:ph type="title"/>
          </p:nvPr>
        </p:nvSpPr>
        <p:spPr/>
        <p:txBody>
          <a:bodyPr>
            <a:normAutofit fontScale="90000"/>
          </a:bodyPr>
          <a:lstStyle/>
          <a:p>
            <a:r>
              <a:rPr lang="en-US" b="1" dirty="0"/>
              <a:t>Best Practices for Hatchery and Natural Origin fish management</a:t>
            </a:r>
            <a:endParaRPr lang="en-US" dirty="0"/>
          </a:p>
        </p:txBody>
      </p:sp>
      <p:sp>
        <p:nvSpPr>
          <p:cNvPr id="3" name="Content Placeholder 2">
            <a:extLst>
              <a:ext uri="{FF2B5EF4-FFF2-40B4-BE49-F238E27FC236}">
                <a16:creationId xmlns:a16="http://schemas.microsoft.com/office/drawing/2014/main" id="{1DDAE0B8-9CE0-42CA-99D2-CD79A434C0D5}"/>
              </a:ext>
            </a:extLst>
          </p:cNvPr>
          <p:cNvSpPr>
            <a:spLocks noGrp="1"/>
          </p:cNvSpPr>
          <p:nvPr>
            <p:ph idx="1"/>
          </p:nvPr>
        </p:nvSpPr>
        <p:spPr>
          <a:xfrm>
            <a:off x="457200" y="1504950"/>
            <a:ext cx="8229600" cy="3089672"/>
          </a:xfrm>
        </p:spPr>
        <p:txBody>
          <a:bodyPr>
            <a:normAutofit fontScale="47500" lnSpcReduction="20000"/>
          </a:bodyPr>
          <a:lstStyle/>
          <a:p>
            <a:pPr marL="0" indent="0">
              <a:buNone/>
            </a:pPr>
            <a:r>
              <a:rPr lang="en-US" sz="2300" dirty="0"/>
              <a:t>Bridging Aquaculture, Tribal and Stock Enhancement worlds, meeting responsible, modern practices for hatchery and wild/ natural origin Salmon and Steelhead management. Utilize innovation from both practices that will improve Fish Health and Adult Returns.</a:t>
            </a:r>
          </a:p>
          <a:p>
            <a:pPr marL="0" indent="0">
              <a:buNone/>
            </a:pPr>
            <a:endParaRPr lang="en-US" sz="2300" dirty="0"/>
          </a:p>
          <a:p>
            <a:r>
              <a:rPr lang="en-US" sz="2300" dirty="0"/>
              <a:t>Goal and results oriented</a:t>
            </a:r>
          </a:p>
          <a:p>
            <a:endParaRPr lang="en-US" sz="2300" dirty="0"/>
          </a:p>
          <a:p>
            <a:r>
              <a:rPr lang="en-US" sz="2300" dirty="0"/>
              <a:t>Improve Successes, establish goals and improve efficiencies.</a:t>
            </a:r>
          </a:p>
          <a:p>
            <a:endParaRPr lang="en-US" sz="2300" dirty="0"/>
          </a:p>
          <a:p>
            <a:r>
              <a:rPr lang="en-US" sz="2300" dirty="0"/>
              <a:t>Best practices training,</a:t>
            </a:r>
          </a:p>
          <a:p>
            <a:endParaRPr lang="en-US" sz="2300" dirty="0"/>
          </a:p>
          <a:p>
            <a:r>
              <a:rPr lang="en-US" sz="2300" dirty="0"/>
              <a:t>Project management Data collection, Interpretation, Analysis and system upgrades.</a:t>
            </a:r>
          </a:p>
          <a:p>
            <a:endParaRPr lang="en-US" sz="2300" dirty="0"/>
          </a:p>
          <a:p>
            <a:r>
              <a:rPr lang="en-US" sz="2300" dirty="0"/>
              <a:t>Independent Fish Health &amp; Veterinary   </a:t>
            </a:r>
          </a:p>
          <a:p>
            <a:pPr marL="0" indent="0">
              <a:buNone/>
            </a:pPr>
            <a:br>
              <a:rPr lang="en-US" sz="1600" dirty="0"/>
            </a:br>
            <a:endParaRPr lang="en-US" sz="1600" dirty="0"/>
          </a:p>
          <a:p>
            <a:pPr marL="0" indent="0">
              <a:buNone/>
            </a:pPr>
            <a:br>
              <a:rPr lang="en-US" dirty="0"/>
            </a:br>
            <a:endParaRPr lang="en-US" dirty="0"/>
          </a:p>
        </p:txBody>
      </p:sp>
      <p:pic>
        <p:nvPicPr>
          <p:cNvPr id="5" name="Picture 4">
            <a:extLst>
              <a:ext uri="{FF2B5EF4-FFF2-40B4-BE49-F238E27FC236}">
                <a16:creationId xmlns:a16="http://schemas.microsoft.com/office/drawing/2014/main" id="{C9250790-F4E9-40F5-B997-46BC3AC2A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02175">
            <a:off x="7072446" y="2151685"/>
            <a:ext cx="1828800" cy="1571297"/>
          </a:xfrm>
          <a:prstGeom prst="rect">
            <a:avLst/>
          </a:prstGeom>
        </p:spPr>
      </p:pic>
      <p:pic>
        <p:nvPicPr>
          <p:cNvPr id="7" name="Picture 6">
            <a:extLst>
              <a:ext uri="{FF2B5EF4-FFF2-40B4-BE49-F238E27FC236}">
                <a16:creationId xmlns:a16="http://schemas.microsoft.com/office/drawing/2014/main" id="{3BD4874D-0BE1-45BA-AF8F-553455682E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429834">
            <a:off x="6153979" y="2214299"/>
            <a:ext cx="1560329" cy="1866561"/>
          </a:xfrm>
          <a:prstGeom prst="rect">
            <a:avLst/>
          </a:prstGeom>
        </p:spPr>
      </p:pic>
    </p:spTree>
    <p:extLst>
      <p:ext uri="{BB962C8B-B14F-4D97-AF65-F5344CB8AC3E}">
        <p14:creationId xmlns:p14="http://schemas.microsoft.com/office/powerpoint/2010/main" val="303899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CBDBC-9453-4F0F-8D7D-58C6FF22BA9F}"/>
              </a:ext>
            </a:extLst>
          </p:cNvPr>
          <p:cNvSpPr>
            <a:spLocks noGrp="1"/>
          </p:cNvSpPr>
          <p:nvPr>
            <p:ph type="title"/>
          </p:nvPr>
        </p:nvSpPr>
        <p:spPr/>
        <p:txBody>
          <a:bodyPr/>
          <a:lstStyle/>
          <a:p>
            <a:r>
              <a:rPr lang="en-US" dirty="0"/>
              <a:t>NWFE Expert Team</a:t>
            </a:r>
          </a:p>
        </p:txBody>
      </p:sp>
      <p:sp>
        <p:nvSpPr>
          <p:cNvPr id="3" name="Content Placeholder 2">
            <a:extLst>
              <a:ext uri="{FF2B5EF4-FFF2-40B4-BE49-F238E27FC236}">
                <a16:creationId xmlns:a16="http://schemas.microsoft.com/office/drawing/2014/main" id="{4D4C194D-CCF8-447C-96AC-C2A5A3473313}"/>
              </a:ext>
            </a:extLst>
          </p:cNvPr>
          <p:cNvSpPr>
            <a:spLocks noGrp="1"/>
          </p:cNvSpPr>
          <p:nvPr>
            <p:ph idx="1"/>
          </p:nvPr>
        </p:nvSpPr>
        <p:spPr/>
        <p:txBody>
          <a:bodyPr>
            <a:normAutofit fontScale="25000" lnSpcReduction="20000"/>
          </a:bodyPr>
          <a:lstStyle/>
          <a:p>
            <a:pPr marL="0" indent="0">
              <a:buNone/>
            </a:pPr>
            <a:endParaRPr lang="en-US" sz="6400" dirty="0"/>
          </a:p>
          <a:p>
            <a:pPr marL="0" indent="0">
              <a:buNone/>
            </a:pPr>
            <a:r>
              <a:rPr lang="en-US" sz="6400" dirty="0"/>
              <a:t>Our team has a tested method for implementing a Fish Health Management Strategy tailored specifically to each facility. It incorporates active training in scheduled fish health checks, proactive sampling to mitigate risks of health issues, established relationship with fish health expert as well as lab testing facility, and establishment of an Emergency Health Issue Response Plan to reduce loss and administer quick solutions.</a:t>
            </a:r>
          </a:p>
          <a:p>
            <a:endParaRPr lang="en-US" sz="6400" dirty="0"/>
          </a:p>
          <a:p>
            <a:pPr marL="0" indent="0">
              <a:buNone/>
            </a:pPr>
            <a:r>
              <a:rPr lang="en-US" sz="6400" dirty="0"/>
              <a:t>We welcome any independent Fish Health reviews.</a:t>
            </a:r>
          </a:p>
          <a:p>
            <a:pPr marL="0" indent="0">
              <a:buNone/>
            </a:pPr>
            <a:endParaRPr lang="en-US" sz="6400" dirty="0"/>
          </a:p>
          <a:p>
            <a:pPr marL="0" indent="0">
              <a:buNone/>
            </a:pPr>
            <a:r>
              <a:rPr lang="en-US" sz="6400" dirty="0"/>
              <a:t>Bring seasoned fisheries, business, finance, public </a:t>
            </a:r>
          </a:p>
          <a:p>
            <a:pPr marL="0" indent="0">
              <a:buNone/>
            </a:pPr>
            <a:r>
              <a:rPr lang="en-US" sz="6400" dirty="0"/>
              <a:t>personnel and executives with a passion for fisheries </a:t>
            </a:r>
          </a:p>
          <a:p>
            <a:pPr marL="0" indent="0">
              <a:buNone/>
            </a:pPr>
            <a:r>
              <a:rPr lang="en-US" sz="6400" dirty="0"/>
              <a:t>enhancement in our waters of the Northwest to develop </a:t>
            </a:r>
          </a:p>
          <a:p>
            <a:pPr marL="0" indent="0">
              <a:buNone/>
            </a:pPr>
            <a:r>
              <a:rPr lang="en-US" sz="6400" dirty="0"/>
              <a:t>or strengthen programs to ensure and increase the adult </a:t>
            </a:r>
          </a:p>
          <a:p>
            <a:pPr marL="0" indent="0">
              <a:buNone/>
            </a:pPr>
            <a:r>
              <a:rPr lang="en-US" sz="6400" dirty="0"/>
              <a:t>return rates and their survival.</a:t>
            </a:r>
          </a:p>
          <a:p>
            <a:pPr marL="0" indent="0">
              <a:buNone/>
            </a:pPr>
            <a:br>
              <a:rPr lang="en-US" dirty="0"/>
            </a:br>
            <a:endParaRPr lang="en-US" dirty="0"/>
          </a:p>
        </p:txBody>
      </p:sp>
      <p:pic>
        <p:nvPicPr>
          <p:cNvPr id="5" name="Picture 4">
            <a:extLst>
              <a:ext uri="{FF2B5EF4-FFF2-40B4-BE49-F238E27FC236}">
                <a16:creationId xmlns:a16="http://schemas.microsoft.com/office/drawing/2014/main" id="{7DF50FFC-999F-4F09-9EAF-4A5C0C329E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7900" y="2724150"/>
            <a:ext cx="2628900" cy="1743075"/>
          </a:xfrm>
          <a:prstGeom prst="rect">
            <a:avLst/>
          </a:prstGeom>
        </p:spPr>
      </p:pic>
    </p:spTree>
    <p:extLst>
      <p:ext uri="{BB962C8B-B14F-4D97-AF65-F5344CB8AC3E}">
        <p14:creationId xmlns:p14="http://schemas.microsoft.com/office/powerpoint/2010/main" val="3333026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395C1-5D1B-491A-BF45-97798CA677FF}"/>
              </a:ext>
            </a:extLst>
          </p:cNvPr>
          <p:cNvSpPr>
            <a:spLocks noGrp="1"/>
          </p:cNvSpPr>
          <p:nvPr>
            <p:ph type="title"/>
          </p:nvPr>
        </p:nvSpPr>
        <p:spPr/>
        <p:txBody>
          <a:bodyPr>
            <a:normAutofit fontScale="90000"/>
          </a:bodyPr>
          <a:lstStyle/>
          <a:p>
            <a:br>
              <a:rPr lang="en-US" b="1" dirty="0"/>
            </a:br>
            <a:br>
              <a:rPr lang="en-US" b="1" dirty="0"/>
            </a:br>
            <a:r>
              <a:rPr lang="en-US" b="1" dirty="0"/>
              <a:t>Provide Planning and Regulatory reporting </a:t>
            </a:r>
            <a:br>
              <a:rPr lang="en-US" dirty="0"/>
            </a:br>
            <a:br>
              <a:rPr lang="en-US" dirty="0"/>
            </a:br>
            <a:endParaRPr lang="en-US" dirty="0"/>
          </a:p>
        </p:txBody>
      </p:sp>
      <p:sp>
        <p:nvSpPr>
          <p:cNvPr id="3" name="Content Placeholder 2">
            <a:extLst>
              <a:ext uri="{FF2B5EF4-FFF2-40B4-BE49-F238E27FC236}">
                <a16:creationId xmlns:a16="http://schemas.microsoft.com/office/drawing/2014/main" id="{4BD84F23-3630-44A8-9B9D-9EA1DFC95ABD}"/>
              </a:ext>
            </a:extLst>
          </p:cNvPr>
          <p:cNvSpPr>
            <a:spLocks noGrp="1"/>
          </p:cNvSpPr>
          <p:nvPr>
            <p:ph idx="1"/>
          </p:nvPr>
        </p:nvSpPr>
        <p:spPr/>
        <p:txBody>
          <a:bodyPr>
            <a:normAutofit fontScale="25000" lnSpcReduction="20000"/>
          </a:bodyPr>
          <a:lstStyle/>
          <a:p>
            <a:pPr marL="0" indent="0">
              <a:buNone/>
            </a:pPr>
            <a:r>
              <a:rPr lang="en-US" sz="6400" dirty="0"/>
              <a:t>NOAA, NMFS, FERC, Federal agencies and Legislature and the administration have new priorities, guidance and </a:t>
            </a:r>
            <a:r>
              <a:rPr lang="en-US" sz="6400"/>
              <a:t>strategic goals.</a:t>
            </a:r>
            <a:endParaRPr lang="en-US" sz="6400" dirty="0"/>
          </a:p>
          <a:p>
            <a:pPr marL="0" indent="0">
              <a:buNone/>
            </a:pPr>
            <a:endParaRPr lang="en-US" sz="6400" dirty="0"/>
          </a:p>
          <a:p>
            <a:pPr marL="0" indent="0">
              <a:buNone/>
            </a:pPr>
            <a:r>
              <a:rPr lang="en-US" sz="6400" dirty="0"/>
              <a:t>Driving fishing opportunities while ensuring the sustainability of fisheries and fishing communities sustaining, economic impact and building fishing opportunities should be prevalent in your planning and will be required. </a:t>
            </a:r>
          </a:p>
          <a:p>
            <a:pPr marL="0" indent="0">
              <a:buNone/>
            </a:pPr>
            <a:endParaRPr lang="en-US" sz="6400" dirty="0"/>
          </a:p>
          <a:p>
            <a:pPr marL="0" indent="0">
              <a:buNone/>
            </a:pPr>
            <a:r>
              <a:rPr lang="en-US" sz="6400" dirty="0"/>
              <a:t>Recovery and conservation of protected species while supporting responsible fishing and resources development.</a:t>
            </a:r>
          </a:p>
          <a:p>
            <a:pPr marL="0" indent="0">
              <a:buNone/>
            </a:pPr>
            <a:endParaRPr lang="en-US" sz="6400" dirty="0"/>
          </a:p>
          <a:p>
            <a:pPr marL="0" indent="0">
              <a:buNone/>
            </a:pPr>
            <a:r>
              <a:rPr lang="en-US" sz="6400" dirty="0"/>
              <a:t>Improve organizational excellence and regulatory efficiency.</a:t>
            </a:r>
          </a:p>
          <a:p>
            <a:pPr marL="0" indent="0">
              <a:buNone/>
            </a:pPr>
            <a:endParaRPr lang="en-US" sz="6400" dirty="0"/>
          </a:p>
          <a:p>
            <a:pPr marL="0" indent="0">
              <a:buNone/>
            </a:pPr>
            <a:r>
              <a:rPr lang="en-US" sz="6400" dirty="0"/>
              <a:t>The Administration's Executive order 13771 (Reducing Regulation and controlling Regulatory Cost) may additionally open some windows and relief for you.</a:t>
            </a:r>
          </a:p>
          <a:p>
            <a:pPr marL="0" indent="0">
              <a:buNone/>
            </a:pPr>
            <a:endParaRPr lang="en-US" sz="6400" dirty="0"/>
          </a:p>
          <a:p>
            <a:pPr marL="0" indent="0">
              <a:buNone/>
            </a:pPr>
            <a:r>
              <a:rPr lang="en-US" sz="6400" dirty="0"/>
              <a:t>Driving Economic Impact and receiving the return for you and the millions of dollars spent is Value- Added component of NWFE 5- years, 10- year planning</a:t>
            </a:r>
          </a:p>
          <a:p>
            <a:pPr marL="0" indent="0">
              <a:buNone/>
            </a:pPr>
            <a:br>
              <a:rPr lang="en-US" sz="6600" dirty="0"/>
            </a:br>
            <a:endParaRPr lang="en-US" sz="6400" dirty="0"/>
          </a:p>
          <a:p>
            <a:pPr marL="0" indent="0">
              <a:buNone/>
            </a:pPr>
            <a:br>
              <a:rPr lang="en-US" dirty="0"/>
            </a:br>
            <a:endParaRPr lang="en-US" dirty="0"/>
          </a:p>
        </p:txBody>
      </p:sp>
    </p:spTree>
    <p:extLst>
      <p:ext uri="{BB962C8B-B14F-4D97-AF65-F5344CB8AC3E}">
        <p14:creationId xmlns:p14="http://schemas.microsoft.com/office/powerpoint/2010/main" val="3555167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C18-23C3-4D6D-9C06-6ED740473ECB}"/>
              </a:ext>
            </a:extLst>
          </p:cNvPr>
          <p:cNvSpPr>
            <a:spLocks noGrp="1"/>
          </p:cNvSpPr>
          <p:nvPr>
            <p:ph type="title"/>
          </p:nvPr>
        </p:nvSpPr>
        <p:spPr/>
        <p:txBody>
          <a:bodyPr/>
          <a:lstStyle/>
          <a:p>
            <a:r>
              <a:rPr lang="en-US" dirty="0"/>
              <a:t>Fish Hatchery Management Planning</a:t>
            </a:r>
          </a:p>
        </p:txBody>
      </p:sp>
      <p:sp>
        <p:nvSpPr>
          <p:cNvPr id="3" name="Content Placeholder 2">
            <a:extLst>
              <a:ext uri="{FF2B5EF4-FFF2-40B4-BE49-F238E27FC236}">
                <a16:creationId xmlns:a16="http://schemas.microsoft.com/office/drawing/2014/main" id="{CEEC1013-B625-42E1-BA63-9846478AED2D}"/>
              </a:ext>
            </a:extLst>
          </p:cNvPr>
          <p:cNvSpPr>
            <a:spLocks noGrp="1"/>
          </p:cNvSpPr>
          <p:nvPr>
            <p:ph idx="1"/>
          </p:nvPr>
        </p:nvSpPr>
        <p:spPr/>
        <p:txBody>
          <a:bodyPr>
            <a:normAutofit fontScale="55000" lnSpcReduction="20000"/>
          </a:bodyPr>
          <a:lstStyle/>
          <a:p>
            <a:pPr marL="0" indent="0">
              <a:buNone/>
            </a:pPr>
            <a:r>
              <a:rPr lang="en-US" dirty="0"/>
              <a:t>NWFE offers Fish Hatchery Management Planning (FHMP), Hatchery Genetic Management Planning (HGMP), Hatchery Scientific Review Group (HSRG) guidelines and regulatory reporting including these new priorities can be provided. With NGO efficiencies working for you and reducing your costs towards the process. </a:t>
            </a:r>
          </a:p>
          <a:p>
            <a:pPr marL="0" indent="0">
              <a:buNone/>
            </a:pPr>
            <a:endParaRPr lang="en-US" dirty="0"/>
          </a:p>
          <a:p>
            <a:pPr marL="0" indent="0">
              <a:buNone/>
            </a:pPr>
            <a:r>
              <a:rPr lang="en-US" dirty="0"/>
              <a:t>NWFE Brings seasoned fisheries, business, finance, public personnel and executives with a passion for fisheries enhancement to develop or strengthen planning and reporting programs. With experienced backgrounds, Bachelors, Master’s and Doctorate level planners and reporting developers and project managers from a varied spectrum to deliver at cost below your current options and with NWFE value added benefits.</a:t>
            </a:r>
          </a:p>
          <a:p>
            <a:pPr marL="0" indent="0">
              <a:buNone/>
            </a:pPr>
            <a:br>
              <a:rPr lang="en-US" dirty="0"/>
            </a:br>
            <a:endParaRPr lang="en-US" dirty="0"/>
          </a:p>
        </p:txBody>
      </p:sp>
    </p:spTree>
    <p:extLst>
      <p:ext uri="{BB962C8B-B14F-4D97-AF65-F5344CB8AC3E}">
        <p14:creationId xmlns:p14="http://schemas.microsoft.com/office/powerpoint/2010/main" val="1713295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br>
              <a:rPr lang="en-US" dirty="0"/>
            </a:br>
            <a:r>
              <a:rPr lang="en-US" dirty="0"/>
              <a:t>Value Chain – </a:t>
            </a:r>
            <a:r>
              <a:rPr lang="en-US" b="1" dirty="0"/>
              <a:t>Industry minded approach to improving hatchery fish performance:</a:t>
            </a:r>
            <a:br>
              <a:rPr lang="en-US" dirty="0"/>
            </a:br>
            <a:br>
              <a:rPr lang="en-US" dirty="0"/>
            </a:br>
            <a:endParaRPr lang="en-US" dirty="0"/>
          </a:p>
        </p:txBody>
      </p:sp>
      <p:grpSp>
        <p:nvGrpSpPr>
          <p:cNvPr id="28" name="Group 27"/>
          <p:cNvGrpSpPr/>
          <p:nvPr/>
        </p:nvGrpSpPr>
        <p:grpSpPr>
          <a:xfrm>
            <a:off x="990600" y="1534164"/>
            <a:ext cx="7066380" cy="3611978"/>
            <a:chOff x="914401" y="1752600"/>
            <a:chExt cx="7066380" cy="3611978"/>
          </a:xfrm>
          <a:effectLst>
            <a:reflection blurRad="6350" stA="52000" endA="300" endPos="35000" dir="5400000" sy="-100000" algn="bl" rotWithShape="0"/>
          </a:effectLst>
        </p:grpSpPr>
        <p:sp>
          <p:nvSpPr>
            <p:cNvPr id="29" name="AutoShape 4"/>
            <p:cNvSpPr>
              <a:spLocks noChangeAspect="1" noChangeArrowheads="1" noTextEdit="1"/>
            </p:cNvSpPr>
            <p:nvPr/>
          </p:nvSpPr>
          <p:spPr bwMode="auto">
            <a:xfrm>
              <a:off x="1252955" y="1905000"/>
              <a:ext cx="6723921" cy="3459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 name="Freeform 6"/>
            <p:cNvSpPr>
              <a:spLocks/>
            </p:cNvSpPr>
            <p:nvPr/>
          </p:nvSpPr>
          <p:spPr bwMode="auto">
            <a:xfrm>
              <a:off x="6450132" y="1908905"/>
              <a:ext cx="1530649" cy="3451769"/>
            </a:xfrm>
            <a:custGeom>
              <a:avLst/>
              <a:gdLst/>
              <a:ahLst/>
              <a:cxnLst>
                <a:cxn ang="0">
                  <a:pos x="784" y="884"/>
                </a:cxn>
                <a:cxn ang="0">
                  <a:pos x="326" y="0"/>
                </a:cxn>
                <a:cxn ang="0">
                  <a:pos x="326" y="0"/>
                </a:cxn>
                <a:cxn ang="0">
                  <a:pos x="0" y="0"/>
                </a:cxn>
                <a:cxn ang="0">
                  <a:pos x="461" y="884"/>
                </a:cxn>
                <a:cxn ang="0">
                  <a:pos x="0" y="1768"/>
                </a:cxn>
                <a:cxn ang="0">
                  <a:pos x="326" y="1768"/>
                </a:cxn>
                <a:cxn ang="0">
                  <a:pos x="784" y="884"/>
                </a:cxn>
              </a:cxnLst>
              <a:rect l="0" t="0" r="r" b="b"/>
              <a:pathLst>
                <a:path w="784" h="1768">
                  <a:moveTo>
                    <a:pt x="784" y="884"/>
                  </a:moveTo>
                  <a:lnTo>
                    <a:pt x="326" y="0"/>
                  </a:lnTo>
                  <a:lnTo>
                    <a:pt x="326" y="0"/>
                  </a:lnTo>
                  <a:lnTo>
                    <a:pt x="0" y="0"/>
                  </a:lnTo>
                  <a:lnTo>
                    <a:pt x="461" y="884"/>
                  </a:lnTo>
                  <a:lnTo>
                    <a:pt x="0" y="1768"/>
                  </a:lnTo>
                  <a:lnTo>
                    <a:pt x="326" y="1768"/>
                  </a:lnTo>
                  <a:lnTo>
                    <a:pt x="784" y="884"/>
                  </a:lnTo>
                  <a:close/>
                </a:path>
              </a:pathLst>
            </a:custGeom>
            <a:solidFill>
              <a:schemeClr val="accent3"/>
            </a:solidFill>
            <a:ln w="9525">
              <a:solidFill>
                <a:schemeClr val="accent3">
                  <a:lumMod val="50000"/>
                </a:schemeClr>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 name="Freeform 7"/>
            <p:cNvSpPr>
              <a:spLocks/>
            </p:cNvSpPr>
            <p:nvPr/>
          </p:nvSpPr>
          <p:spPr bwMode="auto">
            <a:xfrm>
              <a:off x="1256860" y="2328662"/>
              <a:ext cx="5552506" cy="382662"/>
            </a:xfrm>
            <a:custGeom>
              <a:avLst/>
              <a:gdLst/>
              <a:ahLst/>
              <a:cxnLst>
                <a:cxn ang="0">
                  <a:pos x="2743" y="0"/>
                </a:cxn>
                <a:cxn ang="0">
                  <a:pos x="0" y="0"/>
                </a:cxn>
                <a:cxn ang="0">
                  <a:pos x="0" y="196"/>
                </a:cxn>
                <a:cxn ang="0">
                  <a:pos x="2844" y="196"/>
                </a:cxn>
                <a:cxn ang="0">
                  <a:pos x="2743" y="0"/>
                </a:cxn>
              </a:cxnLst>
              <a:rect l="0" t="0" r="r" b="b"/>
              <a:pathLst>
                <a:path w="2844" h="196">
                  <a:moveTo>
                    <a:pt x="2743" y="0"/>
                  </a:moveTo>
                  <a:lnTo>
                    <a:pt x="0" y="0"/>
                  </a:lnTo>
                  <a:lnTo>
                    <a:pt x="0" y="196"/>
                  </a:lnTo>
                  <a:lnTo>
                    <a:pt x="2844" y="196"/>
                  </a:lnTo>
                  <a:lnTo>
                    <a:pt x="2743" y="0"/>
                  </a:lnTo>
                  <a:close/>
                </a:path>
              </a:pathLst>
            </a:custGeom>
            <a:solidFill>
              <a:schemeClr val="accent1">
                <a:lumMod val="40000"/>
                <a:lumOff val="60000"/>
              </a:schemeClr>
            </a:solid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 name="Freeform 8"/>
            <p:cNvSpPr>
              <a:spLocks/>
            </p:cNvSpPr>
            <p:nvPr/>
          </p:nvSpPr>
          <p:spPr bwMode="auto">
            <a:xfrm>
              <a:off x="1256860" y="3201366"/>
              <a:ext cx="6009358" cy="386567"/>
            </a:xfrm>
            <a:custGeom>
              <a:avLst/>
              <a:gdLst/>
              <a:ahLst/>
              <a:cxnLst>
                <a:cxn ang="0">
                  <a:pos x="2974" y="0"/>
                </a:cxn>
                <a:cxn ang="0">
                  <a:pos x="2974" y="2"/>
                </a:cxn>
                <a:cxn ang="0">
                  <a:pos x="0" y="2"/>
                </a:cxn>
                <a:cxn ang="0">
                  <a:pos x="0" y="198"/>
                </a:cxn>
                <a:cxn ang="0">
                  <a:pos x="3078" y="198"/>
                </a:cxn>
                <a:cxn ang="0">
                  <a:pos x="2974" y="0"/>
                </a:cxn>
              </a:cxnLst>
              <a:rect l="0" t="0" r="r" b="b"/>
              <a:pathLst>
                <a:path w="3078" h="198">
                  <a:moveTo>
                    <a:pt x="2974" y="0"/>
                  </a:moveTo>
                  <a:lnTo>
                    <a:pt x="2974" y="2"/>
                  </a:lnTo>
                  <a:lnTo>
                    <a:pt x="0" y="2"/>
                  </a:lnTo>
                  <a:lnTo>
                    <a:pt x="0" y="198"/>
                  </a:lnTo>
                  <a:lnTo>
                    <a:pt x="3078" y="198"/>
                  </a:lnTo>
                  <a:lnTo>
                    <a:pt x="2974" y="0"/>
                  </a:lnTo>
                  <a:close/>
                </a:path>
              </a:pathLst>
            </a:custGeom>
            <a:solidFill>
              <a:schemeClr val="accent1"/>
            </a:solid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 name="Freeform 9"/>
            <p:cNvSpPr>
              <a:spLocks/>
            </p:cNvSpPr>
            <p:nvPr/>
          </p:nvSpPr>
          <p:spPr bwMode="auto">
            <a:xfrm>
              <a:off x="1256860" y="1908905"/>
              <a:ext cx="5327986" cy="368996"/>
            </a:xfrm>
            <a:custGeom>
              <a:avLst/>
              <a:gdLst/>
              <a:ahLst/>
              <a:cxnLst>
                <a:cxn ang="0">
                  <a:pos x="2632" y="0"/>
                </a:cxn>
                <a:cxn ang="0">
                  <a:pos x="0" y="0"/>
                </a:cxn>
                <a:cxn ang="0">
                  <a:pos x="0" y="189"/>
                </a:cxn>
                <a:cxn ang="0">
                  <a:pos x="2729" y="189"/>
                </a:cxn>
                <a:cxn ang="0">
                  <a:pos x="2632" y="0"/>
                </a:cxn>
              </a:cxnLst>
              <a:rect l="0" t="0" r="r" b="b"/>
              <a:pathLst>
                <a:path w="2729" h="189">
                  <a:moveTo>
                    <a:pt x="2632" y="0"/>
                  </a:moveTo>
                  <a:lnTo>
                    <a:pt x="0" y="0"/>
                  </a:lnTo>
                  <a:lnTo>
                    <a:pt x="0" y="189"/>
                  </a:lnTo>
                  <a:lnTo>
                    <a:pt x="2729" y="189"/>
                  </a:lnTo>
                  <a:lnTo>
                    <a:pt x="2632" y="0"/>
                  </a:lnTo>
                  <a:close/>
                </a:path>
              </a:pathLst>
            </a:custGeom>
            <a:solidFill>
              <a:schemeClr val="accent1">
                <a:lumMod val="20000"/>
                <a:lumOff val="80000"/>
              </a:schemeClr>
            </a:solid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 name="Freeform 10"/>
            <p:cNvSpPr>
              <a:spLocks/>
            </p:cNvSpPr>
            <p:nvPr/>
          </p:nvSpPr>
          <p:spPr bwMode="auto">
            <a:xfrm>
              <a:off x="1256860" y="2762086"/>
              <a:ext cx="5784838" cy="392425"/>
            </a:xfrm>
            <a:custGeom>
              <a:avLst/>
              <a:gdLst/>
              <a:ahLst/>
              <a:cxnLst>
                <a:cxn ang="0">
                  <a:pos x="2859" y="0"/>
                </a:cxn>
                <a:cxn ang="0">
                  <a:pos x="0" y="0"/>
                </a:cxn>
                <a:cxn ang="0">
                  <a:pos x="0" y="201"/>
                </a:cxn>
                <a:cxn ang="0">
                  <a:pos x="2963" y="201"/>
                </a:cxn>
                <a:cxn ang="0">
                  <a:pos x="2859" y="0"/>
                </a:cxn>
              </a:cxnLst>
              <a:rect l="0" t="0" r="r" b="b"/>
              <a:pathLst>
                <a:path w="2963" h="201">
                  <a:moveTo>
                    <a:pt x="2859" y="0"/>
                  </a:moveTo>
                  <a:lnTo>
                    <a:pt x="0" y="0"/>
                  </a:lnTo>
                  <a:lnTo>
                    <a:pt x="0" y="201"/>
                  </a:lnTo>
                  <a:lnTo>
                    <a:pt x="2963" y="201"/>
                  </a:lnTo>
                  <a:lnTo>
                    <a:pt x="2859" y="0"/>
                  </a:lnTo>
                  <a:close/>
                </a:path>
              </a:pathLst>
            </a:custGeom>
            <a:solidFill>
              <a:schemeClr val="accent1">
                <a:lumMod val="60000"/>
                <a:lumOff val="40000"/>
              </a:schemeClr>
            </a:solid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 name="Rectangle 12"/>
            <p:cNvSpPr>
              <a:spLocks noChangeArrowheads="1"/>
            </p:cNvSpPr>
            <p:nvPr/>
          </p:nvSpPr>
          <p:spPr bwMode="auto">
            <a:xfrm>
              <a:off x="1256861" y="3689455"/>
              <a:ext cx="4534814" cy="1671218"/>
            </a:xfrm>
            <a:prstGeom prst="rect">
              <a:avLst/>
            </a:prstGeom>
            <a:solidFill>
              <a:schemeClr val="accent1">
                <a:lumMod val="20000"/>
                <a:lumOff val="80000"/>
              </a:schemeClr>
            </a:solidFill>
            <a:ln w="127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 name="Freeform 14"/>
            <p:cNvSpPr>
              <a:spLocks/>
            </p:cNvSpPr>
            <p:nvPr/>
          </p:nvSpPr>
          <p:spPr bwMode="auto">
            <a:xfrm>
              <a:off x="5753141" y="3689455"/>
              <a:ext cx="1509173" cy="1671218"/>
            </a:xfrm>
            <a:custGeom>
              <a:avLst/>
              <a:gdLst/>
              <a:ahLst/>
              <a:cxnLst>
                <a:cxn ang="0">
                  <a:pos x="773" y="0"/>
                </a:cxn>
                <a:cxn ang="0">
                  <a:pos x="0" y="0"/>
                </a:cxn>
                <a:cxn ang="0">
                  <a:pos x="0" y="856"/>
                </a:cxn>
                <a:cxn ang="0">
                  <a:pos x="329" y="856"/>
                </a:cxn>
                <a:cxn ang="0">
                  <a:pos x="773" y="0"/>
                </a:cxn>
              </a:cxnLst>
              <a:rect l="0" t="0" r="r" b="b"/>
              <a:pathLst>
                <a:path w="773" h="856">
                  <a:moveTo>
                    <a:pt x="773" y="0"/>
                  </a:moveTo>
                  <a:lnTo>
                    <a:pt x="0" y="0"/>
                  </a:lnTo>
                  <a:lnTo>
                    <a:pt x="0" y="856"/>
                  </a:lnTo>
                  <a:lnTo>
                    <a:pt x="329" y="856"/>
                  </a:lnTo>
                  <a:lnTo>
                    <a:pt x="773" y="0"/>
                  </a:lnTo>
                  <a:close/>
                </a:path>
              </a:pathLst>
            </a:custGeom>
            <a:solidFill>
              <a:schemeClr val="accent1">
                <a:lumMod val="20000"/>
                <a:lumOff val="80000"/>
              </a:schemeClr>
            </a:solidFill>
            <a:ln w="12700">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 name="Rectangle 39"/>
            <p:cNvSpPr/>
            <p:nvPr/>
          </p:nvSpPr>
          <p:spPr>
            <a:xfrm>
              <a:off x="2057401" y="1905000"/>
              <a:ext cx="3644979" cy="369332"/>
            </a:xfrm>
            <a:prstGeom prst="rect">
              <a:avLst/>
            </a:prstGeom>
          </p:spPr>
          <p:txBody>
            <a:bodyPr wrap="square">
              <a:spAutoFit/>
            </a:bodyPr>
            <a:lstStyle/>
            <a:p>
              <a:pPr lvl="0" algn="ctr">
                <a:defRPr/>
              </a:pPr>
              <a:r>
                <a:rPr lang="en-US" dirty="0"/>
                <a:t>Preliminary cost benefit analysis</a:t>
              </a:r>
              <a:endParaRPr lang="en-US" sz="1600" kern="0" dirty="0">
                <a:solidFill>
                  <a:srgbClr val="383838">
                    <a:lumMod val="50000"/>
                  </a:srgbClr>
                </a:solidFill>
                <a:ea typeface="굴림" charset="-127"/>
                <a:cs typeface="Arial" pitchFamily="34" charset="0"/>
              </a:endParaRPr>
            </a:p>
          </p:txBody>
        </p:sp>
        <p:sp>
          <p:nvSpPr>
            <p:cNvPr id="41" name="Rectangle 40"/>
            <p:cNvSpPr/>
            <p:nvPr/>
          </p:nvSpPr>
          <p:spPr>
            <a:xfrm rot="17823910">
              <a:off x="6453870" y="4313158"/>
              <a:ext cx="1527250" cy="369332"/>
            </a:xfrm>
            <a:prstGeom prst="rect">
              <a:avLst/>
            </a:prstGeom>
          </p:spPr>
          <p:txBody>
            <a:bodyPr wrap="square">
              <a:spAutoFit/>
            </a:bodyPr>
            <a:lstStyle/>
            <a:p>
              <a:pPr algn="ctr" fontAlgn="auto">
                <a:spcBef>
                  <a:spcPts val="0"/>
                </a:spcBef>
                <a:spcAft>
                  <a:spcPts val="0"/>
                </a:spcAft>
                <a:defRPr/>
              </a:pPr>
              <a:r>
                <a:rPr lang="en-US" b="1" kern="0" dirty="0">
                  <a:solidFill>
                    <a:schemeClr val="bg1"/>
                  </a:solidFill>
                  <a:ea typeface="굴림" charset="-127"/>
                  <a:cs typeface="Arial" pitchFamily="34" charset="0"/>
                </a:rPr>
                <a:t>Management</a:t>
              </a:r>
            </a:p>
          </p:txBody>
        </p:sp>
        <p:sp>
          <p:nvSpPr>
            <p:cNvPr id="42" name="Rectangle 41"/>
            <p:cNvSpPr/>
            <p:nvPr/>
          </p:nvSpPr>
          <p:spPr>
            <a:xfrm>
              <a:off x="1309305" y="4139625"/>
              <a:ext cx="934250" cy="338554"/>
            </a:xfrm>
            <a:prstGeom prst="rect">
              <a:avLst/>
            </a:prstGeom>
          </p:spPr>
          <p:txBody>
            <a:bodyPr wrap="square">
              <a:spAutoFit/>
            </a:bodyPr>
            <a:lstStyle/>
            <a:p>
              <a:pPr lvl="0">
                <a:defRPr/>
              </a:pPr>
              <a:endParaRPr lang="en-US" sz="1600" kern="0" dirty="0">
                <a:ea typeface="굴림" charset="-127"/>
                <a:cs typeface="Arial" pitchFamily="34" charset="0"/>
              </a:endParaRPr>
            </a:p>
          </p:txBody>
        </p:sp>
        <p:sp>
          <p:nvSpPr>
            <p:cNvPr id="43" name="Rectangle 42"/>
            <p:cNvSpPr/>
            <p:nvPr/>
          </p:nvSpPr>
          <p:spPr>
            <a:xfrm rot="3799890">
              <a:off x="6395695" y="2649418"/>
              <a:ext cx="1723331" cy="369332"/>
            </a:xfrm>
            <a:prstGeom prst="rect">
              <a:avLst/>
            </a:prstGeom>
          </p:spPr>
          <p:txBody>
            <a:bodyPr wrap="square">
              <a:spAutoFit/>
            </a:bodyPr>
            <a:lstStyle/>
            <a:p>
              <a:pPr fontAlgn="auto">
                <a:spcBef>
                  <a:spcPts val="0"/>
                </a:spcBef>
                <a:spcAft>
                  <a:spcPts val="0"/>
                </a:spcAft>
                <a:defRPr/>
              </a:pPr>
              <a:r>
                <a:rPr lang="en-US" b="1" kern="0" dirty="0">
                  <a:solidFill>
                    <a:schemeClr val="bg1"/>
                  </a:solidFill>
                  <a:ea typeface="굴림" charset="-127"/>
                  <a:cs typeface="Arial" pitchFamily="34" charset="0"/>
                </a:rPr>
                <a:t>Production</a:t>
              </a:r>
            </a:p>
          </p:txBody>
        </p:sp>
        <p:sp>
          <p:nvSpPr>
            <p:cNvPr id="44" name="Rectangle 43"/>
            <p:cNvSpPr/>
            <p:nvPr/>
          </p:nvSpPr>
          <p:spPr>
            <a:xfrm rot="16200000">
              <a:off x="93078" y="2573923"/>
              <a:ext cx="1981200" cy="338554"/>
            </a:xfrm>
            <a:prstGeom prst="rect">
              <a:avLst/>
            </a:prstGeom>
          </p:spPr>
          <p:txBody>
            <a:bodyPr wrap="square">
              <a:spAutoFit/>
            </a:bodyPr>
            <a:lstStyle/>
            <a:p>
              <a:pPr lvl="0" algn="ctr">
                <a:defRPr/>
              </a:pPr>
              <a:r>
                <a:rPr lang="en-US" sz="1600" kern="0" dirty="0">
                  <a:ea typeface="굴림" charset="-127"/>
                  <a:cs typeface="Arial" pitchFamily="34" charset="0"/>
                </a:rPr>
                <a:t>Value Chain</a:t>
              </a:r>
            </a:p>
          </p:txBody>
        </p:sp>
        <p:sp>
          <p:nvSpPr>
            <p:cNvPr id="45" name="Rectangle 44"/>
            <p:cNvSpPr/>
            <p:nvPr/>
          </p:nvSpPr>
          <p:spPr>
            <a:xfrm>
              <a:off x="1447801" y="2362200"/>
              <a:ext cx="4834576" cy="369332"/>
            </a:xfrm>
            <a:prstGeom prst="rect">
              <a:avLst/>
            </a:prstGeom>
          </p:spPr>
          <p:txBody>
            <a:bodyPr wrap="square">
              <a:spAutoFit/>
            </a:bodyPr>
            <a:lstStyle/>
            <a:p>
              <a:pPr lvl="0" algn="ctr">
                <a:defRPr/>
              </a:pPr>
              <a:r>
                <a:rPr lang="en-US" dirty="0"/>
                <a:t>Hatchery production</a:t>
              </a:r>
              <a:endParaRPr lang="en-US" sz="1600" kern="0" dirty="0">
                <a:solidFill>
                  <a:srgbClr val="383838">
                    <a:lumMod val="50000"/>
                  </a:srgbClr>
                </a:solidFill>
                <a:ea typeface="굴림" charset="-127"/>
                <a:cs typeface="Arial" pitchFamily="34" charset="0"/>
              </a:endParaRPr>
            </a:p>
          </p:txBody>
        </p:sp>
        <p:sp>
          <p:nvSpPr>
            <p:cNvPr id="46" name="Rectangle 45"/>
            <p:cNvSpPr/>
            <p:nvPr/>
          </p:nvSpPr>
          <p:spPr>
            <a:xfrm>
              <a:off x="2514600" y="2789420"/>
              <a:ext cx="2895600" cy="369332"/>
            </a:xfrm>
            <a:prstGeom prst="rect">
              <a:avLst/>
            </a:prstGeom>
          </p:spPr>
          <p:txBody>
            <a:bodyPr wrap="square">
              <a:spAutoFit/>
            </a:bodyPr>
            <a:lstStyle/>
            <a:p>
              <a:pPr lvl="0" algn="ctr">
                <a:defRPr/>
              </a:pPr>
              <a:r>
                <a:rPr lang="en-US" kern="0" dirty="0">
                  <a:solidFill>
                    <a:srgbClr val="383838">
                      <a:lumMod val="50000"/>
                    </a:srgbClr>
                  </a:solidFill>
                  <a:ea typeface="굴림" charset="-127"/>
                  <a:cs typeface="Arial" pitchFamily="34" charset="0"/>
                </a:rPr>
                <a:t>Fish Performance</a:t>
              </a:r>
            </a:p>
          </p:txBody>
        </p:sp>
        <p:sp>
          <p:nvSpPr>
            <p:cNvPr id="47" name="Rectangle 46"/>
            <p:cNvSpPr/>
            <p:nvPr/>
          </p:nvSpPr>
          <p:spPr>
            <a:xfrm>
              <a:off x="2514600" y="3217889"/>
              <a:ext cx="3265822" cy="369332"/>
            </a:xfrm>
            <a:prstGeom prst="rect">
              <a:avLst/>
            </a:prstGeom>
          </p:spPr>
          <p:txBody>
            <a:bodyPr wrap="square">
              <a:spAutoFit/>
            </a:bodyPr>
            <a:lstStyle/>
            <a:p>
              <a:pPr lvl="0" algn="ctr">
                <a:defRPr/>
              </a:pPr>
              <a:r>
                <a:rPr lang="en-US" kern="0" dirty="0">
                  <a:solidFill>
                    <a:srgbClr val="383838">
                      <a:lumMod val="50000"/>
                    </a:srgbClr>
                  </a:solidFill>
                  <a:ea typeface="굴림" charset="-127"/>
                  <a:cs typeface="Arial" pitchFamily="34" charset="0"/>
                </a:rPr>
                <a:t>Analyze hatchery management</a:t>
              </a:r>
            </a:p>
          </p:txBody>
        </p:sp>
        <p:sp>
          <p:nvSpPr>
            <p:cNvPr id="48" name="Rectangle 47"/>
            <p:cNvSpPr/>
            <p:nvPr/>
          </p:nvSpPr>
          <p:spPr>
            <a:xfrm>
              <a:off x="2376105" y="4139625"/>
              <a:ext cx="934250" cy="338554"/>
            </a:xfrm>
            <a:prstGeom prst="rect">
              <a:avLst/>
            </a:prstGeom>
          </p:spPr>
          <p:txBody>
            <a:bodyPr wrap="square">
              <a:spAutoFit/>
            </a:bodyPr>
            <a:lstStyle/>
            <a:p>
              <a:pPr lvl="0">
                <a:defRPr/>
              </a:pPr>
              <a:endParaRPr lang="en-US" sz="1600" kern="0" dirty="0">
                <a:ea typeface="굴림" charset="-127"/>
                <a:cs typeface="Arial" pitchFamily="34" charset="0"/>
              </a:endParaRPr>
            </a:p>
          </p:txBody>
        </p:sp>
        <p:sp>
          <p:nvSpPr>
            <p:cNvPr id="49" name="Rectangle 48"/>
            <p:cNvSpPr/>
            <p:nvPr/>
          </p:nvSpPr>
          <p:spPr>
            <a:xfrm>
              <a:off x="3481005" y="4139625"/>
              <a:ext cx="934250" cy="338554"/>
            </a:xfrm>
            <a:prstGeom prst="rect">
              <a:avLst/>
            </a:prstGeom>
          </p:spPr>
          <p:txBody>
            <a:bodyPr wrap="square">
              <a:spAutoFit/>
            </a:bodyPr>
            <a:lstStyle/>
            <a:p>
              <a:pPr lvl="0">
                <a:defRPr/>
              </a:pPr>
              <a:endParaRPr lang="en-US" sz="1600" kern="0" dirty="0">
                <a:ea typeface="굴림" charset="-127"/>
                <a:cs typeface="Arial" pitchFamily="34" charset="0"/>
              </a:endParaRPr>
            </a:p>
          </p:txBody>
        </p:sp>
        <p:sp>
          <p:nvSpPr>
            <p:cNvPr id="50" name="Rectangle 49"/>
            <p:cNvSpPr/>
            <p:nvPr/>
          </p:nvSpPr>
          <p:spPr>
            <a:xfrm>
              <a:off x="4652580" y="4139625"/>
              <a:ext cx="934250" cy="338554"/>
            </a:xfrm>
            <a:prstGeom prst="rect">
              <a:avLst/>
            </a:prstGeom>
          </p:spPr>
          <p:txBody>
            <a:bodyPr wrap="square">
              <a:spAutoFit/>
            </a:bodyPr>
            <a:lstStyle/>
            <a:p>
              <a:pPr lvl="0">
                <a:defRPr/>
              </a:pPr>
              <a:endParaRPr lang="en-US" sz="1600" kern="0" dirty="0">
                <a:ea typeface="굴림" charset="-127"/>
                <a:cs typeface="Arial" pitchFamily="34" charset="0"/>
              </a:endParaRPr>
            </a:p>
          </p:txBody>
        </p:sp>
        <p:sp>
          <p:nvSpPr>
            <p:cNvPr id="51" name="Rectangle 50"/>
            <p:cNvSpPr/>
            <p:nvPr/>
          </p:nvSpPr>
          <p:spPr>
            <a:xfrm>
              <a:off x="5780422" y="3903507"/>
              <a:ext cx="1261276" cy="830997"/>
            </a:xfrm>
            <a:prstGeom prst="rect">
              <a:avLst/>
            </a:prstGeom>
          </p:spPr>
          <p:txBody>
            <a:bodyPr wrap="square">
              <a:spAutoFit/>
            </a:bodyPr>
            <a:lstStyle/>
            <a:p>
              <a:pPr lvl="0">
                <a:defRPr/>
              </a:pPr>
              <a:r>
                <a:rPr lang="en-US" sz="1600" kern="0" dirty="0">
                  <a:ea typeface="굴림" charset="-127"/>
                  <a:cs typeface="Arial" pitchFamily="34" charset="0"/>
                </a:rPr>
                <a:t>Getting it done in one fell swoop</a:t>
              </a:r>
            </a:p>
          </p:txBody>
        </p:sp>
      </p:grpSp>
      <p:sp>
        <p:nvSpPr>
          <p:cNvPr id="3" name="TextBox 2">
            <a:extLst>
              <a:ext uri="{FF2B5EF4-FFF2-40B4-BE49-F238E27FC236}">
                <a16:creationId xmlns:a16="http://schemas.microsoft.com/office/drawing/2014/main" id="{A1617EA7-B4EB-4E55-9834-6970B39F5E8C}"/>
              </a:ext>
            </a:extLst>
          </p:cNvPr>
          <p:cNvSpPr txBox="1"/>
          <p:nvPr/>
        </p:nvSpPr>
        <p:spPr>
          <a:xfrm>
            <a:off x="1385504" y="3562350"/>
            <a:ext cx="4393075" cy="1631216"/>
          </a:xfrm>
          <a:prstGeom prst="rect">
            <a:avLst/>
          </a:prstGeom>
          <a:noFill/>
        </p:spPr>
        <p:txBody>
          <a:bodyPr wrap="square" rtlCol="0">
            <a:spAutoFit/>
          </a:bodyPr>
          <a:lstStyle/>
          <a:p>
            <a:r>
              <a:rPr lang="en-US" sz="1600" dirty="0"/>
              <a:t>Need to analyze hatchery management and fisheries/environmental management. It’s not good to focus solely on fish production. Increasing returns will take a combined approach. </a:t>
            </a:r>
          </a:p>
          <a:p>
            <a:br>
              <a:rPr lang="en-US" dirty="0"/>
            </a:br>
            <a:endParaRPr lang="en-US" dirty="0"/>
          </a:p>
        </p:txBody>
      </p:sp>
    </p:spTree>
    <p:extLst>
      <p:ext uri="{BB962C8B-B14F-4D97-AF65-F5344CB8AC3E}">
        <p14:creationId xmlns:p14="http://schemas.microsoft.com/office/powerpoint/2010/main" val="2256287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0B217-3AE1-4443-A09B-6C7F1578F1E4}"/>
              </a:ext>
            </a:extLst>
          </p:cNvPr>
          <p:cNvSpPr>
            <a:spLocks noGrp="1"/>
          </p:cNvSpPr>
          <p:nvPr>
            <p:ph type="title"/>
          </p:nvPr>
        </p:nvSpPr>
        <p:spPr/>
        <p:txBody>
          <a:bodyPr/>
          <a:lstStyle/>
          <a:p>
            <a:r>
              <a:rPr lang="en-US" dirty="0"/>
              <a:t>Hatchery Management Aspects To Review:</a:t>
            </a:r>
          </a:p>
        </p:txBody>
      </p:sp>
      <p:sp>
        <p:nvSpPr>
          <p:cNvPr id="3" name="Content Placeholder 2">
            <a:extLst>
              <a:ext uri="{FF2B5EF4-FFF2-40B4-BE49-F238E27FC236}">
                <a16:creationId xmlns:a16="http://schemas.microsoft.com/office/drawing/2014/main" id="{04F3697E-910D-4331-B42C-FB7A10BAB854}"/>
              </a:ext>
            </a:extLst>
          </p:cNvPr>
          <p:cNvSpPr>
            <a:spLocks noGrp="1"/>
          </p:cNvSpPr>
          <p:nvPr>
            <p:ph idx="1"/>
          </p:nvPr>
        </p:nvSpPr>
        <p:spPr>
          <a:xfrm>
            <a:off x="457200" y="1200150"/>
            <a:ext cx="8229600" cy="3809999"/>
          </a:xfrm>
        </p:spPr>
        <p:txBody>
          <a:bodyPr>
            <a:normAutofit fontScale="40000" lnSpcReduction="20000"/>
          </a:bodyPr>
          <a:lstStyle/>
          <a:p>
            <a:pPr fontAlgn="base"/>
            <a:r>
              <a:rPr lang="en-US" sz="3500" dirty="0"/>
              <a:t>Current production protocol: Identify, if any, issues that need to be addressed during the rearing cycle, identify the target production and see if this is being reached.  Production amount may need to be changed to maximize returns. Identify what size the fish are being released, how, and where they are being released. </a:t>
            </a:r>
          </a:p>
          <a:p>
            <a:pPr fontAlgn="base"/>
            <a:r>
              <a:rPr lang="en-US" sz="3500" dirty="0"/>
              <a:t>Evaluate if releasing some at fry stage, some at par stage, some at smolt stage would increase adult returns.</a:t>
            </a:r>
          </a:p>
          <a:p>
            <a:pPr fontAlgn="base"/>
            <a:r>
              <a:rPr lang="en-US" sz="3500" dirty="0"/>
              <a:t>Feed/nutrition improvements: Assess feeding regime.</a:t>
            </a:r>
          </a:p>
          <a:p>
            <a:pPr fontAlgn="base"/>
            <a:r>
              <a:rPr lang="en-US" sz="3500" dirty="0"/>
              <a:t>Establish Fish Health Management Plan for proactive approach to maximizing immunocompetence.  Identify if there are any recurring fish health issues; if so, figure out ways to improve overall fish health. </a:t>
            </a:r>
          </a:p>
          <a:p>
            <a:pPr fontAlgn="base"/>
            <a:r>
              <a:rPr lang="en-US" sz="3500" dirty="0"/>
              <a:t>Maximize fish production whilst closely monitoring cost: Can production be increased or improved without significantly raising the cost. Analysis of returns to cost of rearing and release – “cost per fish of an adult return”</a:t>
            </a:r>
          </a:p>
          <a:p>
            <a:pPr fontAlgn="base"/>
            <a:r>
              <a:rPr lang="en-US" sz="3500" dirty="0"/>
              <a:t>Establishment of a “Standard of Release” –assessment of any hatchery fish to be released; fish for wild release must meet minimum criteria for average growth, health and immunocompetence, and deformity rates.</a:t>
            </a:r>
          </a:p>
          <a:p>
            <a:pPr fontAlgn="base"/>
            <a:r>
              <a:rPr lang="en-US" sz="3500" dirty="0"/>
              <a:t>Community inclusion and training: active interest and interaction with community establishes good PR for these efforts and demonstrates to the public sustainable practices are being followed. In addition, a well established volunteer program reduces overall labor cost.</a:t>
            </a:r>
          </a:p>
          <a:p>
            <a:endParaRPr lang="en-US" dirty="0"/>
          </a:p>
        </p:txBody>
      </p:sp>
    </p:spTree>
    <p:extLst>
      <p:ext uri="{BB962C8B-B14F-4D97-AF65-F5344CB8AC3E}">
        <p14:creationId xmlns:p14="http://schemas.microsoft.com/office/powerpoint/2010/main" val="1449128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CA23-5459-47BE-808E-0DF275A3FCE1}"/>
              </a:ext>
            </a:extLst>
          </p:cNvPr>
          <p:cNvSpPr>
            <a:spLocks noGrp="1"/>
          </p:cNvSpPr>
          <p:nvPr>
            <p:ph type="title"/>
          </p:nvPr>
        </p:nvSpPr>
        <p:spPr/>
        <p:txBody>
          <a:bodyPr>
            <a:normAutofit fontScale="90000"/>
          </a:bodyPr>
          <a:lstStyle/>
          <a:p>
            <a:br>
              <a:rPr lang="en-US" dirty="0"/>
            </a:br>
            <a:br>
              <a:rPr lang="en-US" dirty="0"/>
            </a:br>
            <a:r>
              <a:rPr lang="en-US" dirty="0"/>
              <a:t>Fisheries/Environment Management:</a:t>
            </a:r>
            <a:br>
              <a:rPr lang="en-US" dirty="0"/>
            </a:br>
            <a:br>
              <a:rPr lang="en-US" dirty="0"/>
            </a:br>
            <a:endParaRPr lang="en-US" dirty="0"/>
          </a:p>
        </p:txBody>
      </p:sp>
      <p:sp>
        <p:nvSpPr>
          <p:cNvPr id="3" name="Content Placeholder 2">
            <a:extLst>
              <a:ext uri="{FF2B5EF4-FFF2-40B4-BE49-F238E27FC236}">
                <a16:creationId xmlns:a16="http://schemas.microsoft.com/office/drawing/2014/main" id="{B7A3CF43-0A18-4E5F-9F21-410B9FB5D0D4}"/>
              </a:ext>
            </a:extLst>
          </p:cNvPr>
          <p:cNvSpPr>
            <a:spLocks noGrp="1"/>
          </p:cNvSpPr>
          <p:nvPr>
            <p:ph idx="1"/>
          </p:nvPr>
        </p:nvSpPr>
        <p:spPr/>
        <p:txBody>
          <a:bodyPr>
            <a:normAutofit fontScale="55000" lnSpcReduction="20000"/>
          </a:bodyPr>
          <a:lstStyle/>
          <a:p>
            <a:pPr fontAlgn="base"/>
            <a:r>
              <a:rPr lang="en-US" sz="2600" dirty="0"/>
              <a:t>In-depth environmental assessment of release area and path to sea: Assess current spawning locations, can they be cleaned to improve wild spawning success. Can the river be improved to increase habitat for wild salmonids, is agricultural run-off an issue in the surrounding catchment area, Could improvements be made to allow easier passage of adult fish back to spawning areas. </a:t>
            </a:r>
          </a:p>
          <a:p>
            <a:pPr fontAlgn="base"/>
            <a:r>
              <a:rPr lang="en-US" sz="2600" dirty="0"/>
              <a:t>Genetic Management: Involvement of both fisheries management specialist and geneticist to asses existing plan for genetics and incorporation of improved hatchery methodology to meet improved expectations for diverse stocks</a:t>
            </a:r>
          </a:p>
          <a:p>
            <a:pPr fontAlgn="base"/>
            <a:endParaRPr lang="en-US" sz="2600" dirty="0"/>
          </a:p>
          <a:p>
            <a:r>
              <a:rPr lang="en-US" sz="2600" dirty="0"/>
              <a:t>Conservation Projects &amp; Integrated Best Practice</a:t>
            </a:r>
          </a:p>
          <a:p>
            <a:endParaRPr lang="en-US" sz="2600" dirty="0"/>
          </a:p>
          <a:p>
            <a:r>
              <a:rPr lang="en-US" sz="2600" dirty="0"/>
              <a:t>Recognize and utilize hatchery resources to assist Natural Origin</a:t>
            </a:r>
          </a:p>
          <a:p>
            <a:endParaRPr lang="en-US" sz="2600" dirty="0"/>
          </a:p>
          <a:p>
            <a:r>
              <a:rPr lang="en-US" sz="2600" dirty="0"/>
              <a:t>Wild fish are free fish</a:t>
            </a:r>
          </a:p>
          <a:p>
            <a:pPr marL="0" indent="0">
              <a:buNone/>
            </a:pPr>
            <a:endParaRPr lang="en-US" sz="2600" dirty="0"/>
          </a:p>
          <a:p>
            <a:r>
              <a:rPr lang="en-US" sz="2600" dirty="0"/>
              <a:t>Rebrand to Conservation hatchery, conservation natural origin programs</a:t>
            </a:r>
          </a:p>
          <a:p>
            <a:pPr marL="0" indent="0">
              <a:buNone/>
            </a:pPr>
            <a:br>
              <a:rPr lang="en-US" sz="1600" dirty="0"/>
            </a:br>
            <a:endParaRPr lang="en-US" sz="1600" dirty="0"/>
          </a:p>
          <a:p>
            <a:endParaRPr lang="en-US" dirty="0"/>
          </a:p>
        </p:txBody>
      </p:sp>
    </p:spTree>
    <p:extLst>
      <p:ext uri="{BB962C8B-B14F-4D97-AF65-F5344CB8AC3E}">
        <p14:creationId xmlns:p14="http://schemas.microsoft.com/office/powerpoint/2010/main" val="3447506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F5EC8-1756-4D90-8B06-7A368FD8D8DA}"/>
              </a:ext>
            </a:extLst>
          </p:cNvPr>
          <p:cNvSpPr>
            <a:spLocks noGrp="1"/>
          </p:cNvSpPr>
          <p:nvPr>
            <p:ph type="title"/>
          </p:nvPr>
        </p:nvSpPr>
        <p:spPr/>
        <p:txBody>
          <a:bodyPr/>
          <a:lstStyle/>
          <a:p>
            <a:r>
              <a:rPr lang="en-US" b="1" dirty="0"/>
              <a:t>Build Economic Impact-</a:t>
            </a:r>
            <a:endParaRPr lang="en-US" dirty="0"/>
          </a:p>
        </p:txBody>
      </p:sp>
      <p:sp>
        <p:nvSpPr>
          <p:cNvPr id="3" name="Content Placeholder 2">
            <a:extLst>
              <a:ext uri="{FF2B5EF4-FFF2-40B4-BE49-F238E27FC236}">
                <a16:creationId xmlns:a16="http://schemas.microsoft.com/office/drawing/2014/main" id="{B4F7F40E-84CA-46E2-BB02-7DED87B08880}"/>
              </a:ext>
            </a:extLst>
          </p:cNvPr>
          <p:cNvSpPr>
            <a:spLocks noGrp="1"/>
          </p:cNvSpPr>
          <p:nvPr>
            <p:ph idx="1"/>
          </p:nvPr>
        </p:nvSpPr>
        <p:spPr>
          <a:xfrm>
            <a:off x="457200" y="1352549"/>
            <a:ext cx="4191000" cy="3581401"/>
          </a:xfrm>
        </p:spPr>
        <p:txBody>
          <a:bodyPr>
            <a:noAutofit/>
          </a:bodyPr>
          <a:lstStyle/>
          <a:p>
            <a:r>
              <a:rPr lang="en-US" sz="1200" dirty="0"/>
              <a:t>Adult returns drives economic impact-</a:t>
            </a:r>
          </a:p>
          <a:p>
            <a:endParaRPr lang="en-US" sz="1200" dirty="0"/>
          </a:p>
          <a:p>
            <a:r>
              <a:rPr lang="en-US" sz="1200" dirty="0"/>
              <a:t>A bi product of better fisheries enhancement management that you should be getting credit for.</a:t>
            </a:r>
          </a:p>
          <a:p>
            <a:endParaRPr lang="en-US" sz="1200" dirty="0"/>
          </a:p>
          <a:p>
            <a:r>
              <a:rPr lang="en-US" sz="1200" dirty="0"/>
              <a:t>Adult returns mean trickle down Economic Impact- </a:t>
            </a:r>
          </a:p>
          <a:p>
            <a:endParaRPr lang="en-US" sz="1200" dirty="0"/>
          </a:p>
          <a:p>
            <a:r>
              <a:rPr lang="en-US" sz="1200" dirty="0"/>
              <a:t>$1230. Of economic impact per caught recreational fishing salmon through trickle down, tourism</a:t>
            </a:r>
          </a:p>
          <a:p>
            <a:endParaRPr lang="en-US" sz="1200" dirty="0"/>
          </a:p>
          <a:p>
            <a:r>
              <a:rPr lang="en-US" sz="1200" dirty="0"/>
              <a:t>Real estate values</a:t>
            </a:r>
          </a:p>
          <a:p>
            <a:endParaRPr lang="en-US" sz="1200" dirty="0"/>
          </a:p>
          <a:p>
            <a:r>
              <a:rPr lang="en-US" sz="1200" dirty="0"/>
              <a:t>Outdoor recreation now outpaces major US sectors </a:t>
            </a:r>
          </a:p>
          <a:p>
            <a:endParaRPr lang="en-US" sz="1200" dirty="0"/>
          </a:p>
          <a:p>
            <a:r>
              <a:rPr lang="en-US" sz="1200" dirty="0"/>
              <a:t>Get credit deserved for economic impact, real-estate values and jobs created by your mitigated fisheries enhancement dollars spent.</a:t>
            </a:r>
          </a:p>
          <a:p>
            <a:pPr marL="0" indent="0">
              <a:buNone/>
            </a:pPr>
            <a:br>
              <a:rPr lang="en-US" sz="1200" dirty="0"/>
            </a:br>
            <a:endParaRPr lang="en-US" sz="1200" dirty="0"/>
          </a:p>
        </p:txBody>
      </p:sp>
      <p:pic>
        <p:nvPicPr>
          <p:cNvPr id="5" name="Picture 4">
            <a:extLst>
              <a:ext uri="{FF2B5EF4-FFF2-40B4-BE49-F238E27FC236}">
                <a16:creationId xmlns:a16="http://schemas.microsoft.com/office/drawing/2014/main" id="{1D5A4FE0-2954-426B-962B-7B6E95F121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3739" y="1350185"/>
            <a:ext cx="1905000" cy="1365498"/>
          </a:xfrm>
          <a:prstGeom prst="rect">
            <a:avLst/>
          </a:prstGeom>
        </p:spPr>
      </p:pic>
      <p:pic>
        <p:nvPicPr>
          <p:cNvPr id="11" name="Picture 10">
            <a:extLst>
              <a:ext uri="{FF2B5EF4-FFF2-40B4-BE49-F238E27FC236}">
                <a16:creationId xmlns:a16="http://schemas.microsoft.com/office/drawing/2014/main" id="{704959B6-84D6-401B-853B-951B57CFAD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1350185"/>
            <a:ext cx="1066800" cy="3174191"/>
          </a:xfrm>
          <a:prstGeom prst="rect">
            <a:avLst/>
          </a:prstGeom>
        </p:spPr>
      </p:pic>
      <p:pic>
        <p:nvPicPr>
          <p:cNvPr id="13" name="Picture 12">
            <a:extLst>
              <a:ext uri="{FF2B5EF4-FFF2-40B4-BE49-F238E27FC236}">
                <a16:creationId xmlns:a16="http://schemas.microsoft.com/office/drawing/2014/main" id="{8823AFD4-F830-4D32-8176-735B32967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2649" y="3333750"/>
            <a:ext cx="1905001" cy="1190626"/>
          </a:xfrm>
          <a:prstGeom prst="rect">
            <a:avLst/>
          </a:prstGeom>
        </p:spPr>
      </p:pic>
    </p:spTree>
    <p:extLst>
      <p:ext uri="{BB962C8B-B14F-4D97-AF65-F5344CB8AC3E}">
        <p14:creationId xmlns:p14="http://schemas.microsoft.com/office/powerpoint/2010/main" val="1845805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82568-6E05-4CEC-A580-9460E21B915B}"/>
              </a:ext>
            </a:extLst>
          </p:cNvPr>
          <p:cNvSpPr>
            <a:spLocks noGrp="1"/>
          </p:cNvSpPr>
          <p:nvPr>
            <p:ph type="title"/>
          </p:nvPr>
        </p:nvSpPr>
        <p:spPr/>
        <p:txBody>
          <a:bodyPr>
            <a:normAutofit fontScale="90000"/>
          </a:bodyPr>
          <a:lstStyle/>
          <a:p>
            <a:br>
              <a:rPr lang="en-US" b="1" dirty="0"/>
            </a:br>
            <a:br>
              <a:rPr lang="en-US" b="1" dirty="0"/>
            </a:br>
            <a:r>
              <a:rPr lang="en-US" b="1" dirty="0"/>
              <a:t>Build Community Support</a:t>
            </a:r>
            <a:r>
              <a:rPr lang="en-US" dirty="0"/>
              <a:t>, </a:t>
            </a:r>
            <a:br>
              <a:rPr lang="en-US" dirty="0"/>
            </a:br>
            <a:br>
              <a:rPr lang="en-US" dirty="0"/>
            </a:br>
            <a:endParaRPr lang="en-US" dirty="0"/>
          </a:p>
        </p:txBody>
      </p:sp>
      <p:sp>
        <p:nvSpPr>
          <p:cNvPr id="3" name="Content Placeholder 2">
            <a:extLst>
              <a:ext uri="{FF2B5EF4-FFF2-40B4-BE49-F238E27FC236}">
                <a16:creationId xmlns:a16="http://schemas.microsoft.com/office/drawing/2014/main" id="{12E37B47-2AF2-4D68-99FC-EF3C47CB55B1}"/>
              </a:ext>
            </a:extLst>
          </p:cNvPr>
          <p:cNvSpPr>
            <a:spLocks noGrp="1"/>
          </p:cNvSpPr>
          <p:nvPr>
            <p:ph idx="1"/>
          </p:nvPr>
        </p:nvSpPr>
        <p:spPr>
          <a:xfrm>
            <a:off x="457200" y="1352551"/>
            <a:ext cx="8229600" cy="3790950"/>
          </a:xfrm>
        </p:spPr>
        <p:txBody>
          <a:bodyPr>
            <a:normAutofit fontScale="25000" lnSpcReduction="20000"/>
          </a:bodyPr>
          <a:lstStyle/>
          <a:p>
            <a:r>
              <a:rPr lang="en-US" sz="5600" dirty="0"/>
              <a:t>Integrate the watershed Community into programs </a:t>
            </a:r>
          </a:p>
          <a:p>
            <a:endParaRPr lang="en-US" sz="5600" dirty="0"/>
          </a:p>
          <a:p>
            <a:r>
              <a:rPr lang="en-US" sz="5600" dirty="0"/>
              <a:t>Drive jobs-economic impact, get credit deserved </a:t>
            </a:r>
          </a:p>
          <a:p>
            <a:endParaRPr lang="en-US" sz="5600" dirty="0"/>
          </a:p>
          <a:p>
            <a:r>
              <a:rPr lang="en-US" sz="5600" dirty="0"/>
              <a:t>Address Community concerns with adult returns.</a:t>
            </a:r>
          </a:p>
          <a:p>
            <a:endParaRPr lang="en-US" sz="5600" dirty="0"/>
          </a:p>
          <a:p>
            <a:r>
              <a:rPr lang="en-US" sz="5600" dirty="0"/>
              <a:t>Build return to the community for their programs.</a:t>
            </a:r>
          </a:p>
          <a:p>
            <a:endParaRPr lang="en-US" sz="5600" dirty="0"/>
          </a:p>
          <a:p>
            <a:r>
              <a:rPr lang="en-US" sz="5600" dirty="0"/>
              <a:t>Utilize community volunteers and groups for programs.</a:t>
            </a:r>
          </a:p>
          <a:p>
            <a:endParaRPr lang="en-US" sz="5600" dirty="0"/>
          </a:p>
          <a:p>
            <a:r>
              <a:rPr lang="en-US" sz="5600" dirty="0"/>
              <a:t>Build a grass roots effort</a:t>
            </a:r>
          </a:p>
          <a:p>
            <a:endParaRPr lang="en-US" sz="5600" dirty="0"/>
          </a:p>
          <a:p>
            <a:r>
              <a:rPr lang="en-US" sz="5600" dirty="0"/>
              <a:t>Fisherman involvement in river reporting, fish biology, regulatory reporting and give back programs-</a:t>
            </a:r>
          </a:p>
          <a:p>
            <a:endParaRPr lang="en-US" sz="5600" dirty="0"/>
          </a:p>
          <a:p>
            <a:r>
              <a:rPr lang="en-US" sz="5600" dirty="0"/>
              <a:t>Fishermen and guide Ambassador programs to their customers</a:t>
            </a:r>
          </a:p>
          <a:p>
            <a:endParaRPr lang="en-US" sz="5600" dirty="0"/>
          </a:p>
          <a:p>
            <a:r>
              <a:rPr lang="en-US" sz="5600" dirty="0"/>
              <a:t>Chamber of commerce approach and business involvement</a:t>
            </a:r>
          </a:p>
          <a:p>
            <a:endParaRPr lang="en-US" dirty="0"/>
          </a:p>
        </p:txBody>
      </p:sp>
    </p:spTree>
    <p:extLst>
      <p:ext uri="{BB962C8B-B14F-4D97-AF65-F5344CB8AC3E}">
        <p14:creationId xmlns:p14="http://schemas.microsoft.com/office/powerpoint/2010/main" val="3390385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FA2CE-2A64-409F-A8D3-C1C82D3F5A1F}"/>
              </a:ext>
            </a:extLst>
          </p:cNvPr>
          <p:cNvSpPr>
            <a:spLocks noGrp="1"/>
          </p:cNvSpPr>
          <p:nvPr>
            <p:ph type="title"/>
          </p:nvPr>
        </p:nvSpPr>
        <p:spPr/>
        <p:txBody>
          <a:bodyPr>
            <a:normAutofit fontScale="90000"/>
          </a:bodyPr>
          <a:lstStyle/>
          <a:p>
            <a:br>
              <a:rPr lang="en-US" b="1" dirty="0"/>
            </a:br>
            <a:br>
              <a:rPr lang="en-US" b="1" dirty="0"/>
            </a:br>
            <a:r>
              <a:rPr lang="en-US" b="1" dirty="0"/>
              <a:t>Avoid Pitfalls of Contracting with your Regulatory Agency-</a:t>
            </a:r>
            <a:br>
              <a:rPr lang="en-US" dirty="0"/>
            </a:br>
            <a:br>
              <a:rPr lang="en-US" dirty="0"/>
            </a:br>
            <a:endParaRPr lang="en-US" dirty="0"/>
          </a:p>
        </p:txBody>
      </p:sp>
      <p:sp>
        <p:nvSpPr>
          <p:cNvPr id="3" name="Content Placeholder 2">
            <a:extLst>
              <a:ext uri="{FF2B5EF4-FFF2-40B4-BE49-F238E27FC236}">
                <a16:creationId xmlns:a16="http://schemas.microsoft.com/office/drawing/2014/main" id="{2BE8DD28-DB5E-4BFE-B045-C557CF927D3A}"/>
              </a:ext>
            </a:extLst>
          </p:cNvPr>
          <p:cNvSpPr>
            <a:spLocks noGrp="1"/>
          </p:cNvSpPr>
          <p:nvPr>
            <p:ph idx="1"/>
          </p:nvPr>
        </p:nvSpPr>
        <p:spPr>
          <a:xfrm>
            <a:off x="457200" y="1352549"/>
            <a:ext cx="8229600" cy="3242073"/>
          </a:xfrm>
        </p:spPr>
        <p:txBody>
          <a:bodyPr>
            <a:normAutofit fontScale="25000" lnSpcReduction="20000"/>
          </a:bodyPr>
          <a:lstStyle/>
          <a:p>
            <a:r>
              <a:rPr lang="en-US" sz="5600" dirty="0"/>
              <a:t>Contracting with your regulatory agency to provide services creates discussion, arguments and pitfalls that can be avoided. </a:t>
            </a:r>
          </a:p>
          <a:p>
            <a:pPr marL="0" indent="0">
              <a:buNone/>
            </a:pPr>
            <a:r>
              <a:rPr lang="en-US" sz="5600" dirty="0"/>
              <a:t> </a:t>
            </a:r>
          </a:p>
          <a:p>
            <a:r>
              <a:rPr lang="en-US" sz="5600" dirty="0"/>
              <a:t>How is it that you can contract with your regulatory agency?  </a:t>
            </a:r>
          </a:p>
          <a:p>
            <a:endParaRPr lang="en-US" sz="5600" dirty="0"/>
          </a:p>
          <a:p>
            <a:r>
              <a:rPr lang="en-US" sz="5600" dirty="0"/>
              <a:t>Avoid the pitfalls, concerns of a regulatory agency mischievous and miss-behavior. </a:t>
            </a:r>
          </a:p>
          <a:p>
            <a:endParaRPr lang="en-US" sz="5600" dirty="0"/>
          </a:p>
          <a:p>
            <a:r>
              <a:rPr lang="en-US" sz="5600" dirty="0"/>
              <a:t>Rumors of coercion, pay offs and more for regulatory relief.</a:t>
            </a:r>
          </a:p>
          <a:p>
            <a:endParaRPr lang="en-US" sz="5600" dirty="0"/>
          </a:p>
          <a:p>
            <a:r>
              <a:rPr lang="en-US" sz="5600" dirty="0"/>
              <a:t>The Regulatory agencies hold you at ransom with threats of regulatory retaliation if loss of contract. </a:t>
            </a:r>
          </a:p>
          <a:p>
            <a:endParaRPr lang="en-US" sz="5600" dirty="0"/>
          </a:p>
          <a:p>
            <a:r>
              <a:rPr lang="en-US" sz="5600" dirty="0"/>
              <a:t>Avoid expensive litigation and investigation. </a:t>
            </a:r>
          </a:p>
          <a:p>
            <a:endParaRPr lang="en-US" sz="5600" dirty="0"/>
          </a:p>
          <a:p>
            <a:r>
              <a:rPr lang="en-US" sz="5600" dirty="0"/>
              <a:t>NWFE will be better positioned as a contracted NGO to dissuade this behavior, through pro -active and offensive public relations, advocacy and legal programs.</a:t>
            </a:r>
          </a:p>
          <a:p>
            <a:pPr marL="0" indent="0">
              <a:buNone/>
            </a:pPr>
            <a:br>
              <a:rPr lang="en-US" dirty="0"/>
            </a:br>
            <a:endParaRPr lang="en-US" dirty="0"/>
          </a:p>
        </p:txBody>
      </p:sp>
    </p:spTree>
    <p:extLst>
      <p:ext uri="{BB962C8B-B14F-4D97-AF65-F5344CB8AC3E}">
        <p14:creationId xmlns:p14="http://schemas.microsoft.com/office/powerpoint/2010/main" val="4142875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EC84-0B1F-46EC-A114-FFF08728E1AC}"/>
              </a:ext>
            </a:extLst>
          </p:cNvPr>
          <p:cNvSpPr>
            <a:spLocks noGrp="1"/>
          </p:cNvSpPr>
          <p:nvPr>
            <p:ph type="title"/>
          </p:nvPr>
        </p:nvSpPr>
        <p:spPr/>
        <p:txBody>
          <a:bodyPr>
            <a:normAutofit fontScale="90000"/>
          </a:bodyPr>
          <a:lstStyle/>
          <a:p>
            <a:br>
              <a:rPr lang="en-US" b="1" dirty="0"/>
            </a:br>
            <a:br>
              <a:rPr lang="en-US" b="1" dirty="0"/>
            </a:br>
            <a:r>
              <a:rPr lang="en-US" b="1" dirty="0"/>
              <a:t>Build Return to Utilities</a:t>
            </a:r>
            <a:br>
              <a:rPr lang="en-US" dirty="0"/>
            </a:br>
            <a:endParaRPr lang="en-US" dirty="0"/>
          </a:p>
        </p:txBody>
      </p:sp>
      <p:sp>
        <p:nvSpPr>
          <p:cNvPr id="3" name="Content Placeholder 2">
            <a:extLst>
              <a:ext uri="{FF2B5EF4-FFF2-40B4-BE49-F238E27FC236}">
                <a16:creationId xmlns:a16="http://schemas.microsoft.com/office/drawing/2014/main" id="{77413DEC-41F8-49F6-8F8A-4E22AFE53BCE}"/>
              </a:ext>
            </a:extLst>
          </p:cNvPr>
          <p:cNvSpPr>
            <a:spLocks noGrp="1"/>
          </p:cNvSpPr>
          <p:nvPr>
            <p:ph idx="1"/>
          </p:nvPr>
        </p:nvSpPr>
        <p:spPr>
          <a:xfrm>
            <a:off x="457200" y="1276350"/>
            <a:ext cx="8229600" cy="3733799"/>
          </a:xfrm>
        </p:spPr>
        <p:txBody>
          <a:bodyPr>
            <a:normAutofit fontScale="25000" lnSpcReduction="20000"/>
          </a:bodyPr>
          <a:lstStyle/>
          <a:p>
            <a:r>
              <a:rPr lang="en-US" sz="4800" dirty="0"/>
              <a:t>6 to 10 times or greater return on investment. </a:t>
            </a:r>
          </a:p>
          <a:p>
            <a:endParaRPr lang="en-US" sz="4800" dirty="0"/>
          </a:p>
          <a:p>
            <a:r>
              <a:rPr lang="en-US" sz="4800" dirty="0"/>
              <a:t>For every dollar spent you should see 6-10 dollars of return. </a:t>
            </a:r>
          </a:p>
          <a:p>
            <a:endParaRPr lang="en-US" sz="4800" dirty="0"/>
          </a:p>
          <a:p>
            <a:r>
              <a:rPr lang="en-US" sz="4800" dirty="0"/>
              <a:t>A proactive and offensive Public Relations Program-  </a:t>
            </a:r>
          </a:p>
          <a:p>
            <a:endParaRPr lang="en-US" sz="4800" dirty="0"/>
          </a:p>
          <a:p>
            <a:r>
              <a:rPr lang="en-US" sz="4800" dirty="0"/>
              <a:t>Build rate payer support and loyalties,</a:t>
            </a:r>
          </a:p>
          <a:p>
            <a:endParaRPr lang="en-US" sz="4800" dirty="0"/>
          </a:p>
          <a:p>
            <a:r>
              <a:rPr lang="en-US" sz="4800" dirty="0"/>
              <a:t>Build river communities support and loyalties</a:t>
            </a:r>
          </a:p>
          <a:p>
            <a:endParaRPr lang="en-US" sz="4800" dirty="0"/>
          </a:p>
          <a:p>
            <a:r>
              <a:rPr lang="en-US" sz="4800" dirty="0"/>
              <a:t>Build Regulatory agency support and inclusion </a:t>
            </a:r>
          </a:p>
          <a:p>
            <a:endParaRPr lang="en-US" sz="4800" dirty="0"/>
          </a:p>
          <a:p>
            <a:r>
              <a:rPr lang="en-US" sz="4800" dirty="0"/>
              <a:t>Messaging to Multimedia with positive media</a:t>
            </a:r>
          </a:p>
          <a:p>
            <a:endParaRPr lang="en-US" sz="4800" dirty="0"/>
          </a:p>
          <a:p>
            <a:r>
              <a:rPr lang="en-US" sz="4800" dirty="0"/>
              <a:t>Industry workshops and conferences, </a:t>
            </a:r>
          </a:p>
          <a:p>
            <a:endParaRPr lang="en-US" sz="4800" dirty="0"/>
          </a:p>
          <a:p>
            <a:r>
              <a:rPr lang="en-US" sz="4800" dirty="0"/>
              <a:t>Recruit Partners</a:t>
            </a:r>
          </a:p>
          <a:p>
            <a:endParaRPr lang="en-US" sz="4800" dirty="0"/>
          </a:p>
          <a:p>
            <a:r>
              <a:rPr lang="en-US" sz="4800" dirty="0"/>
              <a:t>Receive recognition from regional and national industry</a:t>
            </a:r>
          </a:p>
          <a:p>
            <a:endParaRPr lang="en-US" sz="4800" dirty="0"/>
          </a:p>
          <a:p>
            <a:r>
              <a:rPr lang="en-US" sz="4800" dirty="0"/>
              <a:t>Receive recognition from Federal, regional and local regulatory agencies.</a:t>
            </a:r>
          </a:p>
          <a:p>
            <a:pPr marL="0" indent="0">
              <a:buNone/>
            </a:pPr>
            <a:endParaRPr lang="en-US" dirty="0"/>
          </a:p>
        </p:txBody>
      </p:sp>
      <p:pic>
        <p:nvPicPr>
          <p:cNvPr id="5" name="Picture 4">
            <a:extLst>
              <a:ext uri="{FF2B5EF4-FFF2-40B4-BE49-F238E27FC236}">
                <a16:creationId xmlns:a16="http://schemas.microsoft.com/office/drawing/2014/main" id="{1EBB2906-AAEE-413B-B739-993142BD32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2114550"/>
            <a:ext cx="4114800" cy="2256711"/>
          </a:xfrm>
          <a:prstGeom prst="rect">
            <a:avLst/>
          </a:prstGeom>
          <a:ln>
            <a:noFill/>
          </a:ln>
          <a:effectLst>
            <a:softEdge rad="112500"/>
          </a:effectLst>
        </p:spPr>
      </p:pic>
    </p:spTree>
    <p:extLst>
      <p:ext uri="{BB962C8B-B14F-4D97-AF65-F5344CB8AC3E}">
        <p14:creationId xmlns:p14="http://schemas.microsoft.com/office/powerpoint/2010/main" val="3019230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F2640-CF51-41BF-BE47-EF6464E580FF}"/>
              </a:ext>
            </a:extLst>
          </p:cNvPr>
          <p:cNvSpPr>
            <a:spLocks noGrp="1"/>
          </p:cNvSpPr>
          <p:nvPr>
            <p:ph type="title"/>
          </p:nvPr>
        </p:nvSpPr>
        <p:spPr/>
        <p:txBody>
          <a:bodyPr>
            <a:normAutofit fontScale="90000"/>
          </a:bodyPr>
          <a:lstStyle/>
          <a:p>
            <a:br>
              <a:rPr lang="en-US" b="1" dirty="0"/>
            </a:br>
            <a:br>
              <a:rPr lang="en-US" b="1" dirty="0"/>
            </a:br>
            <a:r>
              <a:rPr lang="en-US" b="1" dirty="0"/>
              <a:t>Advocacy for Utilities</a:t>
            </a:r>
            <a:br>
              <a:rPr lang="en-US" dirty="0"/>
            </a:br>
            <a:br>
              <a:rPr lang="en-US" dirty="0"/>
            </a:br>
            <a:endParaRPr lang="en-US" dirty="0"/>
          </a:p>
        </p:txBody>
      </p:sp>
      <p:sp>
        <p:nvSpPr>
          <p:cNvPr id="3" name="Content Placeholder 2">
            <a:extLst>
              <a:ext uri="{FF2B5EF4-FFF2-40B4-BE49-F238E27FC236}">
                <a16:creationId xmlns:a16="http://schemas.microsoft.com/office/drawing/2014/main" id="{32C983B5-6B00-4296-B221-3751D97A7738}"/>
              </a:ext>
            </a:extLst>
          </p:cNvPr>
          <p:cNvSpPr>
            <a:spLocks noGrp="1"/>
          </p:cNvSpPr>
          <p:nvPr>
            <p:ph idx="1"/>
          </p:nvPr>
        </p:nvSpPr>
        <p:spPr/>
        <p:txBody>
          <a:bodyPr>
            <a:normAutofit fontScale="25000" lnSpcReduction="20000"/>
          </a:bodyPr>
          <a:lstStyle/>
          <a:p>
            <a:r>
              <a:rPr lang="en-US" sz="4800" dirty="0"/>
              <a:t>Pro Active advocacy through public relations-</a:t>
            </a:r>
          </a:p>
          <a:p>
            <a:r>
              <a:rPr lang="en-US" sz="4800" dirty="0"/>
              <a:t>Advocate to Regulatory agencies, include regulatory agencies.</a:t>
            </a:r>
          </a:p>
          <a:p>
            <a:r>
              <a:rPr lang="en-US" sz="4800" dirty="0"/>
              <a:t>PR to community with community</a:t>
            </a:r>
          </a:p>
          <a:p>
            <a:r>
              <a:rPr lang="en-US" sz="4800" dirty="0"/>
              <a:t>PR to rate payers, customers</a:t>
            </a:r>
          </a:p>
          <a:p>
            <a:r>
              <a:rPr lang="en-US" sz="4800" dirty="0"/>
              <a:t>Pro-active and offensive Advocacy and PR to Utilities decision makers, regulatory agencies</a:t>
            </a:r>
          </a:p>
          <a:p>
            <a:r>
              <a:rPr lang="en-US" sz="4800" dirty="0"/>
              <a:t>NWFE can be better positioned as a contracted NGO to dissuade this behavior, through pro -active and offensive public relations, advocacy and legal programs.</a:t>
            </a:r>
          </a:p>
          <a:p>
            <a:r>
              <a:rPr lang="en-US" sz="4800" dirty="0"/>
              <a:t>An offensive pro-active </a:t>
            </a:r>
          </a:p>
          <a:p>
            <a:r>
              <a:rPr lang="en-US" sz="4800" dirty="0"/>
              <a:t>Through media outlets online, print and TV, social media</a:t>
            </a:r>
          </a:p>
          <a:p>
            <a:r>
              <a:rPr lang="en-US" sz="4800" dirty="0"/>
              <a:t>Divert and prevent expensive Litigation.</a:t>
            </a:r>
          </a:p>
          <a:p>
            <a:r>
              <a:rPr lang="en-US" sz="4800" dirty="0"/>
              <a:t>shifting to a Adult Return Goals- within the SA limitations.</a:t>
            </a:r>
          </a:p>
          <a:p>
            <a:r>
              <a:rPr lang="en-US" sz="4800" dirty="0"/>
              <a:t>Legislative tours</a:t>
            </a:r>
          </a:p>
          <a:p>
            <a:r>
              <a:rPr lang="en-US" sz="4800" dirty="0"/>
              <a:t>Workshops,</a:t>
            </a:r>
          </a:p>
          <a:p>
            <a:r>
              <a:rPr lang="en-US" sz="4800" dirty="0"/>
              <a:t>Conferences</a:t>
            </a:r>
          </a:p>
          <a:p>
            <a:r>
              <a:rPr lang="en-US" sz="4800" dirty="0"/>
              <a:t>Speaking engagements</a:t>
            </a:r>
          </a:p>
          <a:p>
            <a:r>
              <a:rPr lang="en-US" sz="4800" dirty="0"/>
              <a:t>Utilize pro benefits of economic enhancement, jobs, tourism, trickle down</a:t>
            </a:r>
          </a:p>
          <a:p>
            <a:r>
              <a:rPr lang="en-US" sz="4800" dirty="0"/>
              <a:t>TV show</a:t>
            </a:r>
          </a:p>
          <a:p>
            <a:r>
              <a:rPr lang="en-US" sz="4800" dirty="0"/>
              <a:t>Direct advocacy to regulatory agencies, federal, regional, state.</a:t>
            </a:r>
          </a:p>
          <a:p>
            <a:r>
              <a:rPr lang="en-US" sz="4800" dirty="0"/>
              <a:t>NOAA new priorities are key to drive programs and hatchery direction, regulatory reform and may lift some expense.</a:t>
            </a:r>
          </a:p>
          <a:p>
            <a:pPr marL="0" indent="0">
              <a:buNone/>
            </a:pPr>
            <a:endParaRPr lang="en-US" sz="5600" dirty="0"/>
          </a:p>
          <a:p>
            <a:pPr marL="0" indent="0">
              <a:buNone/>
            </a:pPr>
            <a:br>
              <a:rPr lang="en-US" dirty="0"/>
            </a:br>
            <a:endParaRPr lang="en-US" dirty="0"/>
          </a:p>
        </p:txBody>
      </p:sp>
      <p:pic>
        <p:nvPicPr>
          <p:cNvPr id="5" name="Picture 4">
            <a:extLst>
              <a:ext uri="{FF2B5EF4-FFF2-40B4-BE49-F238E27FC236}">
                <a16:creationId xmlns:a16="http://schemas.microsoft.com/office/drawing/2014/main" id="{B72CD860-50ED-4604-8AD3-98CB7E8E34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3239" y="2495550"/>
            <a:ext cx="2724619" cy="1914044"/>
          </a:xfrm>
          <a:prstGeom prst="rect">
            <a:avLst/>
          </a:prstGeom>
        </p:spPr>
      </p:pic>
    </p:spTree>
    <p:extLst>
      <p:ext uri="{BB962C8B-B14F-4D97-AF65-F5344CB8AC3E}">
        <p14:creationId xmlns:p14="http://schemas.microsoft.com/office/powerpoint/2010/main" val="4123693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D97CD-AF3C-4BF2-9ACF-64266EBB6303}"/>
              </a:ext>
            </a:extLst>
          </p:cNvPr>
          <p:cNvSpPr>
            <a:spLocks noGrp="1"/>
          </p:cNvSpPr>
          <p:nvPr>
            <p:ph type="title"/>
          </p:nvPr>
        </p:nvSpPr>
        <p:spPr/>
        <p:txBody>
          <a:bodyPr>
            <a:normAutofit fontScale="90000"/>
          </a:bodyPr>
          <a:lstStyle/>
          <a:p>
            <a:br>
              <a:rPr lang="en-US" b="1" dirty="0"/>
            </a:br>
            <a:r>
              <a:rPr lang="en-US" b="1" dirty="0"/>
              <a:t>Advocacy is a Value-Added NWFE component</a:t>
            </a:r>
            <a:br>
              <a:rPr lang="en-US" dirty="0"/>
            </a:br>
            <a:endParaRPr lang="en-US" dirty="0"/>
          </a:p>
        </p:txBody>
      </p:sp>
      <p:sp>
        <p:nvSpPr>
          <p:cNvPr id="3" name="Content Placeholder 2">
            <a:extLst>
              <a:ext uri="{FF2B5EF4-FFF2-40B4-BE49-F238E27FC236}">
                <a16:creationId xmlns:a16="http://schemas.microsoft.com/office/drawing/2014/main" id="{81918467-0EBD-476E-B5AC-C80FC2A9376B}"/>
              </a:ext>
            </a:extLst>
          </p:cNvPr>
          <p:cNvSpPr>
            <a:spLocks noGrp="1"/>
          </p:cNvSpPr>
          <p:nvPr>
            <p:ph idx="1"/>
          </p:nvPr>
        </p:nvSpPr>
        <p:spPr>
          <a:xfrm>
            <a:off x="457200" y="1504949"/>
            <a:ext cx="8229600" cy="3505201"/>
          </a:xfrm>
        </p:spPr>
        <p:txBody>
          <a:bodyPr>
            <a:noAutofit/>
          </a:bodyPr>
          <a:lstStyle/>
          <a:p>
            <a:r>
              <a:rPr lang="en-US" sz="1400" dirty="0"/>
              <a:t>Improve Results for your customer and communities.</a:t>
            </a:r>
          </a:p>
          <a:p>
            <a:endParaRPr lang="en-US" sz="1400" dirty="0"/>
          </a:p>
          <a:p>
            <a:r>
              <a:rPr lang="en-US" sz="1400" dirty="0"/>
              <a:t>Shift into a Rebrand and Reorganize to Conservation Programs- Conservation Hatcheries, Conservation Natural Origin programs. </a:t>
            </a:r>
          </a:p>
          <a:p>
            <a:endParaRPr lang="en-US" sz="1400" dirty="0"/>
          </a:p>
          <a:p>
            <a:r>
              <a:rPr lang="en-US" sz="1400" dirty="0"/>
              <a:t>Familiarity with programs</a:t>
            </a:r>
            <a:br>
              <a:rPr lang="en-US" sz="1400" dirty="0"/>
            </a:br>
            <a:br>
              <a:rPr lang="en-US" sz="1400" dirty="0"/>
            </a:br>
            <a:r>
              <a:rPr lang="en-US" sz="1400" dirty="0"/>
              <a:t> </a:t>
            </a:r>
            <a:r>
              <a:rPr lang="en-US" sz="1400" u="sng" dirty="0"/>
              <a:t>NWFE- Programs</a:t>
            </a:r>
          </a:p>
          <a:p>
            <a:r>
              <a:rPr lang="en-US" sz="1400" dirty="0"/>
              <a:t>Transportable Hatcheries, Transportable Remote </a:t>
            </a:r>
          </a:p>
          <a:p>
            <a:pPr marL="0" indent="0">
              <a:buNone/>
            </a:pPr>
            <a:r>
              <a:rPr lang="en-US" sz="1400" dirty="0"/>
              <a:t>        Incubator sites</a:t>
            </a:r>
          </a:p>
          <a:p>
            <a:r>
              <a:rPr lang="en-US" sz="1400" dirty="0"/>
              <a:t>Wild Fish Training in hatcheries  to improve SARs</a:t>
            </a:r>
          </a:p>
          <a:p>
            <a:r>
              <a:rPr lang="en-US" sz="1400" dirty="0"/>
              <a:t>Modern Spawning techniques </a:t>
            </a:r>
          </a:p>
          <a:p>
            <a:r>
              <a:rPr lang="en-US" sz="1400" dirty="0"/>
              <a:t>Run Timing management</a:t>
            </a:r>
          </a:p>
          <a:p>
            <a:r>
              <a:rPr lang="en-US" sz="1400" dirty="0"/>
              <a:t>Community Egg Plantings</a:t>
            </a:r>
          </a:p>
          <a:p>
            <a:pPr marL="0" indent="0">
              <a:buNone/>
            </a:pPr>
            <a:br>
              <a:rPr lang="en-US" sz="1200" dirty="0"/>
            </a:br>
            <a:endParaRPr lang="en-US" sz="1200" dirty="0"/>
          </a:p>
        </p:txBody>
      </p:sp>
      <p:pic>
        <p:nvPicPr>
          <p:cNvPr id="5" name="Picture 4">
            <a:extLst>
              <a:ext uri="{FF2B5EF4-FFF2-40B4-BE49-F238E27FC236}">
                <a16:creationId xmlns:a16="http://schemas.microsoft.com/office/drawing/2014/main" id="{EC78074E-ABDB-4A6C-A652-4441830AF7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1400" y="2359237"/>
            <a:ext cx="1597000" cy="1197750"/>
          </a:xfrm>
          <a:prstGeom prst="rect">
            <a:avLst/>
          </a:prstGeom>
        </p:spPr>
      </p:pic>
      <p:pic>
        <p:nvPicPr>
          <p:cNvPr id="7" name="Picture 6">
            <a:extLst>
              <a:ext uri="{FF2B5EF4-FFF2-40B4-BE49-F238E27FC236}">
                <a16:creationId xmlns:a16="http://schemas.microsoft.com/office/drawing/2014/main" id="{EB8F4490-8FCF-4283-96B1-78F3E711B6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0468" y="3859762"/>
            <a:ext cx="1597000" cy="1197750"/>
          </a:xfrm>
          <a:prstGeom prst="rect">
            <a:avLst/>
          </a:prstGeom>
        </p:spPr>
      </p:pic>
      <p:pic>
        <p:nvPicPr>
          <p:cNvPr id="9" name="Picture 8">
            <a:extLst>
              <a:ext uri="{FF2B5EF4-FFF2-40B4-BE49-F238E27FC236}">
                <a16:creationId xmlns:a16="http://schemas.microsoft.com/office/drawing/2014/main" id="{B4372045-779D-4F96-BC6D-5E6A305528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0468" y="2359237"/>
            <a:ext cx="1822663" cy="1197750"/>
          </a:xfrm>
          <a:prstGeom prst="rect">
            <a:avLst/>
          </a:prstGeom>
        </p:spPr>
      </p:pic>
      <p:pic>
        <p:nvPicPr>
          <p:cNvPr id="11" name="Picture 10">
            <a:extLst>
              <a:ext uri="{FF2B5EF4-FFF2-40B4-BE49-F238E27FC236}">
                <a16:creationId xmlns:a16="http://schemas.microsoft.com/office/drawing/2014/main" id="{EBBDD819-8B4B-4036-B7EC-8F2847116A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58868" y="3859762"/>
            <a:ext cx="1921665" cy="1197750"/>
          </a:xfrm>
          <a:prstGeom prst="rect">
            <a:avLst/>
          </a:prstGeom>
        </p:spPr>
      </p:pic>
    </p:spTree>
    <p:extLst>
      <p:ext uri="{BB962C8B-B14F-4D97-AF65-F5344CB8AC3E}">
        <p14:creationId xmlns:p14="http://schemas.microsoft.com/office/powerpoint/2010/main" val="2242174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2EFFF-4BFB-4772-B084-3F17476A50BF}"/>
              </a:ext>
            </a:extLst>
          </p:cNvPr>
          <p:cNvSpPr>
            <a:spLocks noGrp="1"/>
          </p:cNvSpPr>
          <p:nvPr>
            <p:ph type="title"/>
          </p:nvPr>
        </p:nvSpPr>
        <p:spPr/>
        <p:txBody>
          <a:bodyPr/>
          <a:lstStyle/>
          <a:p>
            <a:r>
              <a:rPr lang="en-US" dirty="0"/>
              <a:t>NWFE Programs</a:t>
            </a:r>
          </a:p>
        </p:txBody>
      </p:sp>
      <p:sp>
        <p:nvSpPr>
          <p:cNvPr id="3" name="Content Placeholder 2">
            <a:extLst>
              <a:ext uri="{FF2B5EF4-FFF2-40B4-BE49-F238E27FC236}">
                <a16:creationId xmlns:a16="http://schemas.microsoft.com/office/drawing/2014/main" id="{306AD74F-3F81-4E2D-AAB2-4C52F44F5027}"/>
              </a:ext>
            </a:extLst>
          </p:cNvPr>
          <p:cNvSpPr>
            <a:spLocks noGrp="1"/>
          </p:cNvSpPr>
          <p:nvPr>
            <p:ph idx="1"/>
          </p:nvPr>
        </p:nvSpPr>
        <p:spPr/>
        <p:txBody>
          <a:bodyPr>
            <a:normAutofit fontScale="25000" lnSpcReduction="20000"/>
          </a:bodyPr>
          <a:lstStyle/>
          <a:p>
            <a:pPr marL="0" indent="0">
              <a:buNone/>
            </a:pPr>
            <a:r>
              <a:rPr lang="en-US" sz="5600" dirty="0"/>
              <a:t>Conservation Transportable Hatcheries or remote incubator sites, a new concept- </a:t>
            </a:r>
            <a:r>
              <a:rPr lang="en-US" sz="5600" dirty="0" err="1"/>
              <a:t>trailerized</a:t>
            </a:r>
            <a:r>
              <a:rPr lang="en-US" sz="5600" dirty="0"/>
              <a:t>/ transportable, temporary or long term and easily set up that meet county code with trailers that contain the various components of a hatchery conservation or remote Incubator site program. Whether supporting Natural Origin propagation or hatchery satellite expansion.</a:t>
            </a:r>
          </a:p>
          <a:p>
            <a:pPr marL="0" indent="0">
              <a:buNone/>
            </a:pPr>
            <a:endParaRPr lang="en-US" sz="5600" dirty="0"/>
          </a:p>
          <a:p>
            <a:pPr marL="0" indent="0">
              <a:buNone/>
            </a:pPr>
            <a:r>
              <a:rPr lang="en-US" sz="5600" dirty="0"/>
              <a:t>Wild Fish Training in hatcheries to improve SARs- we see a lot of hatcheries, hear a lot about hatchery reform but see the same old techniques with the same tired and lacking results. Training hatchery fish to survive once released into rivers effect the adult returns. NWFE bridges aquaculture, tribal and stock enhancement proven and new ideas and concepts to increase smolt survival and SARs, impacting and reducing hatchery cost along the way.</a:t>
            </a:r>
          </a:p>
          <a:p>
            <a:pPr marL="0" indent="0">
              <a:buNone/>
            </a:pPr>
            <a:endParaRPr lang="en-US" sz="5600" dirty="0"/>
          </a:p>
          <a:p>
            <a:r>
              <a:rPr lang="en-US" sz="5600" dirty="0"/>
              <a:t>Modern Spawning techniques </a:t>
            </a:r>
          </a:p>
          <a:p>
            <a:r>
              <a:rPr lang="en-US" sz="5600" dirty="0"/>
              <a:t>Run Timing management</a:t>
            </a:r>
          </a:p>
          <a:p>
            <a:r>
              <a:rPr lang="en-US" sz="5600" dirty="0"/>
              <a:t>Community Egg Plantings</a:t>
            </a:r>
          </a:p>
          <a:p>
            <a:r>
              <a:rPr lang="en-US" sz="5600" dirty="0"/>
              <a:t>Satellite programs</a:t>
            </a:r>
          </a:p>
          <a:p>
            <a:r>
              <a:rPr lang="en-US" sz="5600" dirty="0"/>
              <a:t>Brood stock management</a:t>
            </a:r>
          </a:p>
          <a:p>
            <a:r>
              <a:rPr lang="en-US" sz="5600" dirty="0"/>
              <a:t>Community Fishing Organizations support</a:t>
            </a:r>
          </a:p>
          <a:p>
            <a:r>
              <a:rPr lang="en-US" sz="5600" dirty="0"/>
              <a:t>Funding Development </a:t>
            </a:r>
          </a:p>
          <a:p>
            <a:pPr marL="0" indent="0">
              <a:buNone/>
            </a:pPr>
            <a:br>
              <a:rPr lang="en-US" dirty="0"/>
            </a:br>
            <a:endParaRPr lang="en-US" dirty="0"/>
          </a:p>
        </p:txBody>
      </p:sp>
      <p:pic>
        <p:nvPicPr>
          <p:cNvPr id="5" name="Picture 4">
            <a:extLst>
              <a:ext uri="{FF2B5EF4-FFF2-40B4-BE49-F238E27FC236}">
                <a16:creationId xmlns:a16="http://schemas.microsoft.com/office/drawing/2014/main" id="{BCD9C3D0-FB95-4345-8DE5-33881CF788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3052445"/>
            <a:ext cx="4191000" cy="2033905"/>
          </a:xfrm>
          <a:prstGeom prst="rect">
            <a:avLst/>
          </a:prstGeom>
          <a:ln>
            <a:noFill/>
          </a:ln>
          <a:effectLst>
            <a:softEdge rad="112500"/>
          </a:effectLst>
        </p:spPr>
      </p:pic>
    </p:spTree>
    <p:extLst>
      <p:ext uri="{BB962C8B-B14F-4D97-AF65-F5344CB8AC3E}">
        <p14:creationId xmlns:p14="http://schemas.microsoft.com/office/powerpoint/2010/main" val="2231049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92919-D944-466B-B0BA-B47BE0F90D9D}"/>
              </a:ext>
            </a:extLst>
          </p:cNvPr>
          <p:cNvSpPr>
            <a:spLocks noGrp="1"/>
          </p:cNvSpPr>
          <p:nvPr>
            <p:ph type="title"/>
          </p:nvPr>
        </p:nvSpPr>
        <p:spPr/>
        <p:txBody>
          <a:bodyPr>
            <a:normAutofit fontScale="90000"/>
          </a:bodyPr>
          <a:lstStyle/>
          <a:p>
            <a:r>
              <a:rPr lang="en-US" dirty="0"/>
              <a:t>NWFE- A Unique New Fisheries Enhancement Group</a:t>
            </a:r>
          </a:p>
        </p:txBody>
      </p:sp>
      <p:pic>
        <p:nvPicPr>
          <p:cNvPr id="5" name="Content Placeholder 4" descr="A drawing of a face&#10;&#10;Description generated with high confidence">
            <a:extLst>
              <a:ext uri="{FF2B5EF4-FFF2-40B4-BE49-F238E27FC236}">
                <a16:creationId xmlns:a16="http://schemas.microsoft.com/office/drawing/2014/main" id="{7D149F23-F525-467F-83F1-437B6055A2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0400" y="1428751"/>
            <a:ext cx="2743200" cy="1295400"/>
          </a:xfrm>
        </p:spPr>
      </p:pic>
      <p:pic>
        <p:nvPicPr>
          <p:cNvPr id="7" name="Picture 6">
            <a:extLst>
              <a:ext uri="{FF2B5EF4-FFF2-40B4-BE49-F238E27FC236}">
                <a16:creationId xmlns:a16="http://schemas.microsoft.com/office/drawing/2014/main" id="{1A1404AA-EEA6-41E3-8ACE-8E646C42F1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2800350"/>
            <a:ext cx="5867400" cy="2286000"/>
          </a:xfrm>
          <a:prstGeom prst="rect">
            <a:avLst/>
          </a:prstGeom>
        </p:spPr>
      </p:pic>
      <p:sp>
        <p:nvSpPr>
          <p:cNvPr id="8" name="TextBox 7">
            <a:extLst>
              <a:ext uri="{FF2B5EF4-FFF2-40B4-BE49-F238E27FC236}">
                <a16:creationId xmlns:a16="http://schemas.microsoft.com/office/drawing/2014/main" id="{0B5D9B5C-7523-47C3-9657-DF0283EEF38A}"/>
              </a:ext>
            </a:extLst>
          </p:cNvPr>
          <p:cNvSpPr txBox="1"/>
          <p:nvPr/>
        </p:nvSpPr>
        <p:spPr>
          <a:xfrm>
            <a:off x="6629400" y="1428750"/>
            <a:ext cx="2209800" cy="1015663"/>
          </a:xfrm>
          <a:prstGeom prst="rect">
            <a:avLst/>
          </a:prstGeom>
          <a:noFill/>
        </p:spPr>
        <p:txBody>
          <a:bodyPr wrap="square" rtlCol="0">
            <a:spAutoFit/>
          </a:bodyPr>
          <a:lstStyle/>
          <a:p>
            <a:r>
              <a:rPr lang="en-US" sz="1200" dirty="0">
                <a:solidFill>
                  <a:schemeClr val="tx2">
                    <a:lumMod val="75000"/>
                  </a:schemeClr>
                </a:solidFill>
              </a:rPr>
              <a:t>6 So 2</a:t>
            </a:r>
            <a:r>
              <a:rPr lang="en-US" sz="1200" baseline="30000" dirty="0">
                <a:solidFill>
                  <a:schemeClr val="tx2">
                    <a:lumMod val="75000"/>
                  </a:schemeClr>
                </a:solidFill>
              </a:rPr>
              <a:t>nd</a:t>
            </a:r>
            <a:r>
              <a:rPr lang="en-US" sz="1200" dirty="0">
                <a:solidFill>
                  <a:schemeClr val="tx2">
                    <a:lumMod val="75000"/>
                  </a:schemeClr>
                </a:solidFill>
              </a:rPr>
              <a:t> Street Suite 809 </a:t>
            </a:r>
          </a:p>
          <a:p>
            <a:r>
              <a:rPr lang="en-US" sz="1200" dirty="0">
                <a:solidFill>
                  <a:schemeClr val="tx2">
                    <a:lumMod val="75000"/>
                  </a:schemeClr>
                </a:solidFill>
              </a:rPr>
              <a:t>Yakima WA 98901</a:t>
            </a:r>
          </a:p>
          <a:p>
            <a:r>
              <a:rPr lang="en-US" sz="1200" dirty="0">
                <a:solidFill>
                  <a:schemeClr val="tx2">
                    <a:lumMod val="75000"/>
                  </a:schemeClr>
                </a:solidFill>
              </a:rPr>
              <a:t>509-292-6410</a:t>
            </a:r>
          </a:p>
          <a:p>
            <a:r>
              <a:rPr lang="en-US" sz="1200" dirty="0">
                <a:solidFill>
                  <a:schemeClr val="tx2">
                    <a:lumMod val="75000"/>
                  </a:schemeClr>
                </a:solidFill>
              </a:rPr>
              <a:t>Nwfe.org</a:t>
            </a:r>
          </a:p>
          <a:p>
            <a:r>
              <a:rPr lang="en-US" sz="1200" dirty="0">
                <a:solidFill>
                  <a:schemeClr val="tx2">
                    <a:lumMod val="75000"/>
                  </a:schemeClr>
                </a:solidFill>
              </a:rPr>
              <a:t>info@nwfe.org</a:t>
            </a:r>
          </a:p>
        </p:txBody>
      </p:sp>
    </p:spTree>
    <p:extLst>
      <p:ext uri="{BB962C8B-B14F-4D97-AF65-F5344CB8AC3E}">
        <p14:creationId xmlns:p14="http://schemas.microsoft.com/office/powerpoint/2010/main" val="26291834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8F50A8"/>
      </a:accent1>
      <a:accent2>
        <a:srgbClr val="336633"/>
      </a:accent2>
      <a:accent3>
        <a:srgbClr val="666633"/>
      </a:accent3>
      <a:accent4>
        <a:srgbClr val="669966"/>
      </a:accent4>
      <a:accent5>
        <a:srgbClr val="99CCCC"/>
      </a:accent5>
      <a:accent6>
        <a:srgbClr val="9999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494</TotalTime>
  <Words>1886</Words>
  <Application>Microsoft Office PowerPoint</Application>
  <PresentationFormat>On-screen Show (16:9)</PresentationFormat>
  <Paragraphs>325</Paragraphs>
  <Slides>25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Microsoft Sans Serif</vt:lpstr>
      <vt:lpstr>Office Theme</vt:lpstr>
      <vt:lpstr>Northwest Fisheries Enhancement</vt:lpstr>
      <vt:lpstr>NWFE Overview</vt:lpstr>
      <vt:lpstr> NWFE- A Unique New Fisheries Enhancement Group </vt:lpstr>
      <vt:lpstr>Is your contractor managing efficiently and towards your direction? Or just “need more money” and the results are concerning?</vt:lpstr>
      <vt:lpstr>Crossing Borders</vt:lpstr>
      <vt:lpstr>NWFE Will Bring In The Right People</vt:lpstr>
      <vt:lpstr>   Build the most return for your Mitigated Funding. Maintain or Reduce Rate Payer Cost,   </vt:lpstr>
      <vt:lpstr>  NWFE - it’s NGO (nongovernmental organization) efficiencies   </vt:lpstr>
      <vt:lpstr>Management</vt:lpstr>
      <vt:lpstr>  Recruit Funding Partners  </vt:lpstr>
      <vt:lpstr>Best Practices for Hatchery and Natural Origin fish management</vt:lpstr>
      <vt:lpstr>NWFE Expert Team</vt:lpstr>
      <vt:lpstr>  Provide Planning and Regulatory reporting   </vt:lpstr>
      <vt:lpstr>Fish Hatchery Management Planning</vt:lpstr>
      <vt:lpstr>  Value Chain – Industry minded approach to improving hatchery fish performance:  </vt:lpstr>
      <vt:lpstr>Hatchery Management Aspects To Review:</vt:lpstr>
      <vt:lpstr>  Fisheries/Environment Management:  </vt:lpstr>
      <vt:lpstr>Build Economic Impact-</vt:lpstr>
      <vt:lpstr>  Build Community Support,   </vt:lpstr>
      <vt:lpstr>  Avoid Pitfalls of Contracting with your Regulatory Agency-  </vt:lpstr>
      <vt:lpstr>  Build Return to Utilities </vt:lpstr>
      <vt:lpstr>  Advocacy for Utilities  </vt:lpstr>
      <vt:lpstr> Advocacy is a Value-Added NWFE component </vt:lpstr>
      <vt:lpstr>NWFE Programs</vt:lpstr>
      <vt:lpstr>NWFE- A Unique New Fisheries Enhancement Group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Company</dc:creator>
  <cp:lastModifiedBy>Lawrence Pryor</cp:lastModifiedBy>
  <cp:revision>41</cp:revision>
  <dcterms:created xsi:type="dcterms:W3CDTF">2013-12-25T12:45:28Z</dcterms:created>
  <dcterms:modified xsi:type="dcterms:W3CDTF">2019-01-08T19:16:21Z</dcterms:modified>
</cp:coreProperties>
</file>